
<file path=[Content_Types].xml><?xml version="1.0" encoding="utf-8"?>
<Types xmlns="http://schemas.openxmlformats.org/package/2006/content-types">
  <Default Extension="png" ContentType="image/png"/>
  <Default Extension="jfif" ContentType="image/jpe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24"/>
  </p:notesMasterIdLst>
  <p:sldIdLst>
    <p:sldId id="256" r:id="rId3"/>
    <p:sldId id="257" r:id="rId4"/>
    <p:sldId id="278" r:id="rId5"/>
    <p:sldId id="314" r:id="rId6"/>
    <p:sldId id="259" r:id="rId7"/>
    <p:sldId id="272" r:id="rId8"/>
    <p:sldId id="279" r:id="rId9"/>
    <p:sldId id="315" r:id="rId10"/>
    <p:sldId id="316" r:id="rId11"/>
    <p:sldId id="317" r:id="rId12"/>
    <p:sldId id="318" r:id="rId13"/>
    <p:sldId id="319" r:id="rId14"/>
    <p:sldId id="320" r:id="rId15"/>
    <p:sldId id="321" r:id="rId16"/>
    <p:sldId id="322" r:id="rId17"/>
    <p:sldId id="325" r:id="rId18"/>
    <p:sldId id="326" r:id="rId19"/>
    <p:sldId id="323" r:id="rId20"/>
    <p:sldId id="324" r:id="rId21"/>
    <p:sldId id="313" r:id="rId22"/>
    <p:sldId id="302" r:id="rId23"/>
  </p:sldIdLst>
  <p:sldSz cx="12192000" cy="6858000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zione predefinita" id="{2DC5A969-82F2-4FA3-A6B2-256B6EC54F01}">
          <p14:sldIdLst>
            <p14:sldId id="256"/>
            <p14:sldId id="257"/>
            <p14:sldId id="278"/>
            <p14:sldId id="314"/>
            <p14:sldId id="259"/>
            <p14:sldId id="272"/>
            <p14:sldId id="279"/>
            <p14:sldId id="315"/>
            <p14:sldId id="316"/>
            <p14:sldId id="317"/>
            <p14:sldId id="318"/>
            <p14:sldId id="319"/>
            <p14:sldId id="320"/>
            <p14:sldId id="321"/>
            <p14:sldId id="322"/>
            <p14:sldId id="325"/>
            <p14:sldId id="326"/>
            <p14:sldId id="323"/>
            <p14:sldId id="324"/>
            <p14:sldId id="313"/>
            <p14:sldId id="302"/>
          </p14:sldIdLst>
        </p14:section>
        <p14:section name="Sezione senza titolo" id="{20D340A8-CB6B-4A52-A8BE-0EFE4087998B}">
          <p14:sldIdLst/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349C66"/>
    <a:srgbClr val="F3850D"/>
    <a:srgbClr val="135D3F"/>
    <a:srgbClr val="3AB072"/>
    <a:srgbClr val="ACEED3"/>
    <a:srgbClr val="3399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71" autoAdjust="0"/>
    <p:restoredTop sz="95394" autoAdjust="0"/>
  </p:normalViewPr>
  <p:slideViewPr>
    <p:cSldViewPr snapToGrid="0">
      <p:cViewPr varScale="1">
        <p:scale>
          <a:sx n="89" d="100"/>
          <a:sy n="89" d="100"/>
        </p:scale>
        <p:origin x="374" y="7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5C20BB3-3CCB-4FE5-991B-82F6BCB48AF3}" type="datetimeFigureOut">
              <a:rPr lang="en-US" smtClean="0"/>
              <a:t>3/9/2022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0746DE6-3336-457D-A091-FA20AC1C536E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35379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22275" y="1241425"/>
            <a:ext cx="5953125" cy="33496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Avvio rapido ha creato una struttura che ti aiuterà a iniziare la tua presentazione. Alcune diapositive includono informazioni nelle note per offrire altri argomenti da aggiungere alla ricerca.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746DE6-3336-457D-A091-FA20AC1C536E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35379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3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F23B4653-D5CF-45CB-BCFD-B9EF725E1709}" type="slidenum">
              <a:rPr lang="it-IT" altLang="it-IT"/>
              <a:pPr/>
              <a:t>20</a:t>
            </a:fld>
            <a:endParaRPr lang="it-IT" altLang="it-IT"/>
          </a:p>
        </p:txBody>
      </p:sp>
      <p:sp>
        <p:nvSpPr>
          <p:cNvPr id="48129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490538" y="1027113"/>
            <a:ext cx="6578600" cy="370046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8130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1169988" y="5086350"/>
            <a:ext cx="5226050" cy="4106863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6395719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DE0391AB-F383-4237-A071-AD1C6E9246D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7F6636DA-4FDE-4B32-8CCE-37EFA3E7579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30F87932-8FF0-4DF1-A776-9A3CE37618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6495F3-B757-4FAF-98AA-EDA7D1485485}" type="datetimeFigureOut">
              <a:rPr lang="en-US" smtClean="0"/>
              <a:t>3/9/2022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5F38FAB8-C9F1-4DBB-B355-D8DEE37065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F24490E3-D8E8-4766-9104-14009BF563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1939C1-24D7-49E9-A58A-7960365209F5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69019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303B8678-553E-4A5B-8CFE-5DB358BDF3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E43AF303-1F73-4575-83E6-561589F1632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2436EC56-7DCF-400D-A871-C26291EB10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6495F3-B757-4FAF-98AA-EDA7D1485485}" type="datetimeFigureOut">
              <a:rPr lang="en-US" smtClean="0"/>
              <a:t>3/9/2022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17FFAC5B-7C77-4F8C-ADB0-8D208A2EB3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BD2F48AF-AB8F-4DD2-BC77-7E2F42AD3B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1939C1-24D7-49E9-A58A-7960365209F5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73178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="" xmlns:a16="http://schemas.microsoft.com/office/drawing/2014/main" id="{A20ED820-BFE6-41B5-8064-984037A999A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9CA27FEA-5359-474A-B4F8-FF510DD7489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D14DD33D-563C-4B8C-B8C1-625FF5C5B8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6495F3-B757-4FAF-98AA-EDA7D1485485}" type="datetimeFigureOut">
              <a:rPr lang="en-US" smtClean="0"/>
              <a:t>3/9/2022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40471877-89FD-46BE-832F-C5660A5567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0E6E675F-CC4D-48CF-90C8-53829EE08B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1939C1-24D7-49E9-A58A-7960365209F5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46216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4260" y="462455"/>
            <a:ext cx="10515600" cy="822263"/>
          </a:xfrm>
        </p:spPr>
        <p:txBody>
          <a:bodyPr>
            <a:normAutofit/>
          </a:bodyPr>
          <a:lstStyle>
            <a:lvl1pPr>
              <a:defRPr sz="3600">
                <a:solidFill>
                  <a:srgbClr val="D24726"/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25936"/>
            <a:ext cx="10515600" cy="4351338"/>
          </a:xfrm>
        </p:spPr>
        <p:txBody>
          <a:bodyPr/>
          <a:lstStyle>
            <a:lvl1pPr>
              <a:defRPr sz="1400" baseline="0">
                <a:solidFill>
                  <a:srgbClr val="595959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1pPr>
            <a:lvl2pPr>
              <a:defRPr sz="1200" baseline="0">
                <a:solidFill>
                  <a:srgbClr val="595959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2pPr>
            <a:lvl3pPr>
              <a:defRPr sz="1200" baseline="0">
                <a:solidFill>
                  <a:srgbClr val="595959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3pPr>
            <a:lvl4pPr>
              <a:defRPr sz="1200" baseline="0">
                <a:solidFill>
                  <a:srgbClr val="595959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4pPr>
            <a:lvl5pPr>
              <a:defRPr sz="1200" baseline="0">
                <a:solidFill>
                  <a:srgbClr val="595959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52CD92-9D15-43B4-8516-073FCDAC90D4}" type="datetimeFigureOut">
              <a:rPr lang="en-US" smtClean="0"/>
              <a:t>3/9/2022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5E1560-7126-406C-A531-3A398E8D0EEA}" type="slidenum">
              <a:rPr lang="en-US" smtClean="0"/>
              <a:t>‹N›</a:t>
            </a:fld>
            <a:endParaRPr lang="en-US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952500" y="1284718"/>
            <a:ext cx="10363200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855252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E8CBC967-18DB-4664-9B4D-06177FB946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5ADF7174-64B4-4D8F-BF44-3DD1F66CAD0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55CD83D3-86C4-482F-A2DC-B4C55DBF3F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6495F3-B757-4FAF-98AA-EDA7D1485485}" type="datetimeFigureOut">
              <a:rPr lang="en-US" smtClean="0"/>
              <a:t>3/9/2022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DCF05BE2-6C23-4CB4-A63E-457E635BF2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1C097965-24FE-4C07-BE16-69AE439950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1939C1-24D7-49E9-A58A-7960365209F5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57682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7233394D-04EF-440C-B08B-114464B315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BBEBE3F6-F021-4D6B-8B0D-EF74D7461F9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B196233C-6806-4593-91C0-CF4ECD84A6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6495F3-B757-4FAF-98AA-EDA7D1485485}" type="datetimeFigureOut">
              <a:rPr lang="en-US" smtClean="0"/>
              <a:t>3/9/2022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963A761E-2D3A-4397-A82C-2F3B981DE0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68297E71-B59F-4260-B01B-2B7CEB0896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1939C1-24D7-49E9-A58A-7960365209F5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93263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5C94DFCB-DD40-4637-9CAB-2BAF24231C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5394065F-4B44-4622-98EE-166F936489F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67AF1249-B890-4466-9E24-84A24907008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850FA9B4-D282-452F-B78A-FF5873ACF4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6495F3-B757-4FAF-98AA-EDA7D1485485}" type="datetimeFigureOut">
              <a:rPr lang="en-US" smtClean="0"/>
              <a:t>3/9/2022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6E9B0F13-A139-4B66-9544-16480800F6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7B8791D0-EC30-4D8C-8764-475D8DB34F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1939C1-24D7-49E9-A58A-7960365209F5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15023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4133AA7D-15D2-4D5F-B1C4-501073416D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65E80A0E-25B9-4E8E-8B0D-201E1C56409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3189B111-0CA0-47CD-9F0B-DBCBA3AE3C2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="" xmlns:a16="http://schemas.microsoft.com/office/drawing/2014/main" id="{EEF0E02D-3176-4B85-ACB6-721F2682742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="" xmlns:a16="http://schemas.microsoft.com/office/drawing/2014/main" id="{EC7D9317-BBE1-4F36-82FE-E348F6F18A9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="" xmlns:a16="http://schemas.microsoft.com/office/drawing/2014/main" id="{D837DDCB-69F8-49FA-A111-C8AB271389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6495F3-B757-4FAF-98AA-EDA7D1485485}" type="datetimeFigureOut">
              <a:rPr lang="en-US" smtClean="0"/>
              <a:t>3/9/2022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="" xmlns:a16="http://schemas.microsoft.com/office/drawing/2014/main" id="{4A18B0CD-1F68-412E-9232-F267114CA7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="" xmlns:a16="http://schemas.microsoft.com/office/drawing/2014/main" id="{429B21FC-12CC-472D-BC38-EF413158CC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1939C1-24D7-49E9-A58A-7960365209F5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41432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D00F51AB-8384-4E67-914C-B39484AD23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A0909660-3861-4545-BF68-9ED039B5D0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6495F3-B757-4FAF-98AA-EDA7D1485485}" type="datetimeFigureOut">
              <a:rPr lang="en-US" smtClean="0"/>
              <a:t>3/9/2022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FDDD5392-AC3A-4EAF-ADE6-B6CF4B50AC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F5679880-BF48-4F4D-B8B3-4E99FC415F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1939C1-24D7-49E9-A58A-7960365209F5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14890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C7F98E25-CF37-4F73-9E22-2102381678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6495F3-B757-4FAF-98AA-EDA7D1485485}" type="datetimeFigureOut">
              <a:rPr lang="en-US" smtClean="0"/>
              <a:t>3/9/2022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89D7A0E1-38AB-4FDA-8EC1-2D7617909C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18A8E424-5A91-4557-9ADF-4A9422A069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1939C1-24D7-49E9-A58A-7960365209F5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78027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006BB935-0427-44CC-A384-333EAD8317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CCB9DCF6-55CF-43EE-B135-BFC4B4D403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4337538E-A112-4E8F-A445-1A06B0C3530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E530D413-9505-4ED8-BFF1-5141BE9EE3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6495F3-B757-4FAF-98AA-EDA7D1485485}" type="datetimeFigureOut">
              <a:rPr lang="en-US" smtClean="0"/>
              <a:t>3/9/2022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F60815B0-4528-4FA2-8472-8F19C0F165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B5C9FCEF-4406-4552-BFE4-6DA3761357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1939C1-24D7-49E9-A58A-7960365209F5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4063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F25CE22C-69D4-49EC-8858-787B3C67B0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="" xmlns:a16="http://schemas.microsoft.com/office/drawing/2014/main" id="{346A4341-3C0B-4025-AE17-8F0F8FABF5D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it-IT"/>
              <a:t>Fare clic sull'icona per inserire un'immagine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DEF5FF01-E0B6-419C-ABCC-70844E4EACB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92501218-FFD7-4F25-B220-F5DE5F7069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6495F3-B757-4FAF-98AA-EDA7D1485485}" type="datetimeFigureOut">
              <a:rPr lang="en-US" smtClean="0"/>
              <a:t>3/9/2022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9687CBFB-34A6-49D8-A1D2-45DF38876E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0C2726A4-D33A-486A-B120-648AF3D8BA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1939C1-24D7-49E9-A58A-7960365209F5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47433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49C66">
            <a:alpha val="72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="" xmlns:a16="http://schemas.microsoft.com/office/drawing/2014/main" id="{9C07C8C3-4165-4353-ABF2-492454AF91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289AA46A-3C66-4E4A-9907-225E50ABB7A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E57F8214-A11A-4309-9D51-44F35987D1B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6495F3-B757-4FAF-98AA-EDA7D1485485}" type="datetimeFigureOut">
              <a:rPr lang="en-US" smtClean="0"/>
              <a:t>3/9/2022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D6A334EB-8260-4F13-9553-5A8593D9DC6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00C1EF96-E028-4E68-864E-9B77CF9F25E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1939C1-24D7-49E9-A58A-7960365209F5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9313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49C66">
            <a:alpha val="72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52CD92-9D15-43B4-8516-073FCDAC90D4}" type="datetimeFigureOut">
              <a:rPr lang="en-US" smtClean="0"/>
              <a:t>3/9/2022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5E1560-7126-406C-A531-3A398E8D0EEA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41222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fi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fi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fi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jfif"/><Relationship Id="rId4" Type="http://schemas.openxmlformats.org/officeDocument/2006/relationships/image" Target="../media/image6.jf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2">
            <a:extLst>
              <a:ext uri="{FF2B5EF4-FFF2-40B4-BE49-F238E27FC236}">
                <a16:creationId xmlns="" xmlns:a16="http://schemas.microsoft.com/office/drawing/2014/main" id="{8E76BB8E-F613-4824-A404-4636110997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378" y="361445"/>
            <a:ext cx="5745332" cy="1892657"/>
          </a:xfrm>
          <a:solidFill>
            <a:srgbClr val="3AB072"/>
          </a:solidFill>
          <a:ln>
            <a:solidFill>
              <a:srgbClr val="339966"/>
            </a:solidFill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>
            <a:normAutofit fontScale="90000"/>
          </a:bodyPr>
          <a:lstStyle/>
          <a:p>
            <a:r>
              <a:rPr lang="it-IT" b="1" cap="small" dirty="0" smtClean="0">
                <a:solidFill>
                  <a:schemeClr val="bg1"/>
                </a:solidFill>
              </a:rPr>
              <a:t>Corso per Amministratori di Sostegno </a:t>
            </a:r>
            <a:br>
              <a:rPr lang="it-IT" b="1" cap="small" dirty="0" smtClean="0">
                <a:solidFill>
                  <a:schemeClr val="bg1"/>
                </a:solidFill>
              </a:rPr>
            </a:br>
            <a:r>
              <a:rPr lang="it-IT" b="1" cap="small" dirty="0" smtClean="0">
                <a:solidFill>
                  <a:schemeClr val="bg1"/>
                </a:solidFill>
              </a:rPr>
              <a:t>COA e Ondif Reggio Emilia  </a:t>
            </a:r>
            <a:r>
              <a:rPr lang="it-IT" b="1" cap="small" dirty="0">
                <a:solidFill>
                  <a:schemeClr val="bg1"/>
                </a:solidFill>
              </a:rPr>
              <a:t/>
            </a:r>
            <a:br>
              <a:rPr lang="it-IT" b="1" cap="small" dirty="0">
                <a:solidFill>
                  <a:schemeClr val="bg1"/>
                </a:solidFill>
              </a:rPr>
            </a:br>
            <a:r>
              <a:rPr lang="it-IT" b="1" cap="small" dirty="0" smtClean="0">
                <a:solidFill>
                  <a:schemeClr val="bg1"/>
                </a:solidFill>
              </a:rPr>
              <a:t>5° lezione – 10.03.2022   </a:t>
            </a:r>
            <a:endParaRPr lang="it-IT" b="1" cap="small" dirty="0">
              <a:solidFill>
                <a:schemeClr val="bg1"/>
              </a:solidFill>
            </a:endParaRPr>
          </a:p>
        </p:txBody>
      </p:sp>
      <p:sp>
        <p:nvSpPr>
          <p:cNvPr id="8" name="Titolo 2">
            <a:extLst>
              <a:ext uri="{FF2B5EF4-FFF2-40B4-BE49-F238E27FC236}">
                <a16:creationId xmlns="" xmlns:a16="http://schemas.microsoft.com/office/drawing/2014/main" id="{F39C6B9C-1654-452E-A45F-015BEDD372F8}"/>
              </a:ext>
            </a:extLst>
          </p:cNvPr>
          <p:cNvSpPr txBox="1">
            <a:spLocks/>
          </p:cNvSpPr>
          <p:nvPr/>
        </p:nvSpPr>
        <p:spPr>
          <a:xfrm>
            <a:off x="6062259" y="3140015"/>
            <a:ext cx="5943813" cy="2725948"/>
          </a:xfrm>
          <a:prstGeom prst="rect">
            <a:avLst/>
          </a:prstGeom>
          <a:solidFill>
            <a:schemeClr val="bg1"/>
          </a:solidFill>
          <a:ln cmpd="thickThin"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rgbClr val="D24726"/>
                </a:solidFill>
                <a:latin typeface="Segoe UI Light" panose="020B0502040204020203" pitchFamily="34" charset="0"/>
                <a:ea typeface="+mj-ea"/>
                <a:cs typeface="Segoe UI Light" panose="020B0502040204020203" pitchFamily="34" charset="0"/>
              </a:defRPr>
            </a:lvl1pPr>
          </a:lstStyle>
          <a:p>
            <a:r>
              <a:rPr lang="it-IT" b="1" cap="small" dirty="0" err="1" smtClean="0">
                <a:solidFill>
                  <a:srgbClr val="3AB072"/>
                </a:solidFill>
              </a:rPr>
              <a:t>Dopodinoi</a:t>
            </a:r>
            <a:r>
              <a:rPr lang="it-IT" b="1" cap="small" dirty="0" smtClean="0">
                <a:solidFill>
                  <a:srgbClr val="3AB072"/>
                </a:solidFill>
              </a:rPr>
              <a:t> </a:t>
            </a:r>
            <a:r>
              <a:rPr lang="it-IT" b="1" cap="small" smtClean="0">
                <a:solidFill>
                  <a:srgbClr val="3AB072"/>
                </a:solidFill>
              </a:rPr>
              <a:t>e strumenti </a:t>
            </a:r>
            <a:r>
              <a:rPr lang="it-IT" b="1" cap="small" dirty="0" smtClean="0">
                <a:solidFill>
                  <a:srgbClr val="3AB072"/>
                </a:solidFill>
              </a:rPr>
              <a:t>di protezione</a:t>
            </a:r>
            <a:endParaRPr lang="it-IT" b="1" cap="small" dirty="0">
              <a:solidFill>
                <a:srgbClr val="3AB072"/>
              </a:solidFill>
            </a:endParaRPr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378" y="2890022"/>
            <a:ext cx="5683002" cy="3383280"/>
          </a:xfrm>
          <a:prstGeom prst="rect">
            <a:avLst/>
          </a:prstGeom>
        </p:spPr>
      </p:pic>
      <p:sp>
        <p:nvSpPr>
          <p:cNvPr id="5" name="Nastro 1 4"/>
          <p:cNvSpPr/>
          <p:nvPr/>
        </p:nvSpPr>
        <p:spPr>
          <a:xfrm>
            <a:off x="6329082" y="361445"/>
            <a:ext cx="5676990" cy="2368296"/>
          </a:xfrm>
          <a:prstGeom prst="ribbon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3200" dirty="0" smtClean="0"/>
              <a:t>Studio dei casi</a:t>
            </a:r>
            <a:endParaRPr lang="it-IT" sz="3200" dirty="0"/>
          </a:p>
        </p:txBody>
      </p:sp>
      <p:sp>
        <p:nvSpPr>
          <p:cNvPr id="6" name="Rettangolo arrotondato 5"/>
          <p:cNvSpPr/>
          <p:nvPr/>
        </p:nvSpPr>
        <p:spPr>
          <a:xfrm>
            <a:off x="11329416" y="5998982"/>
            <a:ext cx="676656" cy="54864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smtClean="0"/>
              <a:t>1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7302352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="" xmlns:a16="http://schemas.microsoft.com/office/drawing/2014/main" id="{3B854194-185D-494D-905C-7C7CB2E30F6E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2" y="0"/>
            <a:ext cx="6082111" cy="6858000"/>
          </a:xfrm>
          <a:prstGeom prst="rect">
            <a:avLst/>
          </a:prstGeom>
          <a:solidFill>
            <a:srgbClr val="4CDC8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="" xmlns:a16="http://schemas.microsoft.com/office/drawing/2014/main" id="{B4F5FA0D-0104-4987-8241-EFF7C85B88DE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2" y="0"/>
            <a:ext cx="12191999" cy="6858000"/>
          </a:xfrm>
          <a:prstGeom prst="rect">
            <a:avLst/>
          </a:prstGeom>
          <a:gradFill>
            <a:gsLst>
              <a:gs pos="0">
                <a:srgbClr val="ACEED3"/>
              </a:gs>
              <a:gs pos="25000">
                <a:srgbClr val="3AB072"/>
              </a:gs>
              <a:gs pos="94000">
                <a:srgbClr val="349C66"/>
              </a:gs>
              <a:gs pos="100000">
                <a:srgbClr val="135D3F"/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>
            <a:extLst>
              <a:ext uri="{FF2B5EF4-FFF2-40B4-BE49-F238E27FC236}">
                <a16:creationId xmlns="" xmlns:a16="http://schemas.microsoft.com/office/drawing/2014/main" id="{2897127E-6CEF-446C-BE87-93B7C46E49D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530" y="1190284"/>
            <a:ext cx="4862945" cy="2760099"/>
          </a:xfrm>
        </p:spPr>
        <p:txBody>
          <a:bodyPr>
            <a:normAutofit/>
          </a:bodyPr>
          <a:lstStyle/>
          <a:p>
            <a:r>
              <a:rPr lang="en-US" sz="4000" b="1" dirty="0" smtClean="0">
                <a:solidFill>
                  <a:srgbClr val="FFFFFF"/>
                </a:solidFill>
              </a:rPr>
              <a:t>2. La Fondazione di Famiglia - </a:t>
            </a:r>
            <a:r>
              <a:rPr lang="en-US" sz="4000" b="1" dirty="0" err="1" smtClean="0">
                <a:solidFill>
                  <a:srgbClr val="FFFFFF"/>
                </a:solidFill>
              </a:rPr>
              <a:t>casistica</a:t>
            </a:r>
            <a:r>
              <a:rPr lang="en-US" sz="4000" b="1" dirty="0" smtClean="0">
                <a:solidFill>
                  <a:srgbClr val="FFFFFF"/>
                </a:solidFill>
              </a:rPr>
              <a:t>? </a:t>
            </a:r>
            <a:endParaRPr lang="en-US" sz="4000" dirty="0">
              <a:solidFill>
                <a:srgbClr val="FFFF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15989" y="91441"/>
            <a:ext cx="6876011" cy="6766560"/>
          </a:xfrm>
          <a:noFill/>
        </p:spPr>
        <p:txBody>
          <a:bodyPr anchor="ctr">
            <a:normAutofit fontScale="85000" lnSpcReduction="10000"/>
          </a:bodyPr>
          <a:lstStyle/>
          <a:p>
            <a:pPr marL="0" indent="0">
              <a:buNone/>
            </a:pPr>
            <a:r>
              <a:rPr lang="it-IT" sz="3200" dirty="0" smtClean="0">
                <a:solidFill>
                  <a:srgbClr val="349C66"/>
                </a:solidFill>
                <a:effectLst>
                  <a:outerShdw blurRad="50800" dist="38100" dir="2700000" algn="tl" rotWithShape="0">
                    <a:schemeClr val="accent1">
                      <a:lumMod val="50000"/>
                      <a:alpha val="40000"/>
                    </a:schemeClr>
                  </a:outerShdw>
                </a:effectLst>
              </a:rPr>
              <a:t>La </a:t>
            </a:r>
            <a:r>
              <a:rPr lang="it-IT" sz="3200" dirty="0">
                <a:solidFill>
                  <a:srgbClr val="349C66"/>
                </a:solidFill>
                <a:effectLst>
                  <a:outerShdw blurRad="50800" dist="38100" dir="2700000" algn="tl" rotWithShape="0">
                    <a:schemeClr val="accent1">
                      <a:lumMod val="50000"/>
                      <a:alpha val="40000"/>
                    </a:schemeClr>
                  </a:outerShdw>
                </a:effectLst>
              </a:rPr>
              <a:t>disposizione con la quale il testatore abbia stabilito la inalienabilità del suo patrimonio e ne abbia affidato la amministrazione ad alcuni esecutori, attribuendo nel contempo l'usufrutto dei beni che compongono il patrimonio stesso ai discendenti in ordine successivo di una determinata linea della sua </a:t>
            </a:r>
            <a:r>
              <a:rPr lang="it-IT" sz="3200" dirty="0" smtClean="0">
                <a:solidFill>
                  <a:srgbClr val="349C66"/>
                </a:solidFill>
                <a:effectLst>
                  <a:outerShdw blurRad="50800" dist="38100" dir="2700000" algn="tl" rotWithShape="0">
                    <a:schemeClr val="accent1">
                      <a:lumMod val="50000"/>
                      <a:alpha val="40000"/>
                    </a:schemeClr>
                  </a:outerShdw>
                </a:effectLst>
              </a:rPr>
              <a:t>famiglia, </a:t>
            </a:r>
            <a:r>
              <a:rPr lang="it-IT" sz="3200" dirty="0">
                <a:solidFill>
                  <a:srgbClr val="349C66"/>
                </a:solidFill>
                <a:effectLst>
                  <a:outerShdw blurRad="50800" dist="38100" dir="2700000" algn="tl" rotWithShape="0">
                    <a:schemeClr val="accent1">
                      <a:lumMod val="50000"/>
                      <a:alpha val="40000"/>
                    </a:schemeClr>
                  </a:outerShdw>
                </a:effectLst>
              </a:rPr>
              <a:t>non dà luogo a una </a:t>
            </a:r>
            <a:r>
              <a:rPr lang="it-IT" sz="3200" b="1" dirty="0">
                <a:solidFill>
                  <a:srgbClr val="349C66"/>
                </a:solidFill>
                <a:effectLst>
                  <a:outerShdw blurRad="50800" dist="38100" dir="2700000" algn="tl" rotWithShape="0">
                    <a:schemeClr val="accent1">
                      <a:lumMod val="50000"/>
                      <a:alpha val="40000"/>
                    </a:schemeClr>
                  </a:outerShdw>
                </a:effectLst>
              </a:rPr>
              <a:t>fondazione</a:t>
            </a:r>
            <a:r>
              <a:rPr lang="it-IT" sz="3200" dirty="0">
                <a:solidFill>
                  <a:srgbClr val="349C66"/>
                </a:solidFill>
                <a:effectLst>
                  <a:outerShdw blurRad="50800" dist="38100" dir="2700000" algn="tl" rotWithShape="0">
                    <a:schemeClr val="accent1">
                      <a:lumMod val="50000"/>
                      <a:alpha val="40000"/>
                    </a:schemeClr>
                  </a:outerShdw>
                </a:effectLst>
              </a:rPr>
              <a:t> avente personalità giuridica, facendo in tal caso difetto uno scopo che funga da elemento unificante dei detti beni, bensì dà vita a un ente di mero fatto, il quale, anche se sia stato validamente costituito sotto il vigore di leggi antecedenti, deve ritenersi incompatibile con l'attuale ordinamento giuridico, in quanto, oltre a perseguire finalità analoghe a quelle della sostituzione </a:t>
            </a:r>
            <a:r>
              <a:rPr lang="it-IT" sz="3200" dirty="0" err="1">
                <a:solidFill>
                  <a:srgbClr val="349C66"/>
                </a:solidFill>
                <a:effectLst>
                  <a:outerShdw blurRad="50800" dist="38100" dir="2700000" algn="tl" rotWithShape="0">
                    <a:schemeClr val="accent1">
                      <a:lumMod val="50000"/>
                      <a:alpha val="40000"/>
                    </a:schemeClr>
                  </a:outerShdw>
                </a:effectLst>
              </a:rPr>
              <a:t>fidecommissaria</a:t>
            </a:r>
            <a:r>
              <a:rPr lang="it-IT" sz="3200" dirty="0">
                <a:solidFill>
                  <a:srgbClr val="349C66"/>
                </a:solidFill>
                <a:effectLst>
                  <a:outerShdw blurRad="50800" dist="38100" dir="2700000" algn="tl" rotWithShape="0">
                    <a:schemeClr val="accent1">
                      <a:lumMod val="50000"/>
                      <a:alpha val="40000"/>
                    </a:schemeClr>
                  </a:outerShdw>
                </a:effectLst>
              </a:rPr>
              <a:t>, si pone, altresì, in contrasto con divieti sanciti da norme di ordine pubblico </a:t>
            </a:r>
            <a:r>
              <a:rPr lang="it-IT" sz="3200" dirty="0" smtClean="0">
                <a:solidFill>
                  <a:srgbClr val="349C66"/>
                </a:solidFill>
                <a:effectLst>
                  <a:outerShdw blurRad="50800" dist="38100" dir="2700000" algn="tl" rotWithShape="0">
                    <a:schemeClr val="accent1">
                      <a:lumMod val="50000"/>
                      <a:alpha val="40000"/>
                    </a:schemeClr>
                  </a:outerShdw>
                </a:effectLst>
              </a:rPr>
              <a:t>che </a:t>
            </a:r>
            <a:r>
              <a:rPr lang="it-IT" sz="3200" dirty="0">
                <a:solidFill>
                  <a:srgbClr val="349C66"/>
                </a:solidFill>
                <a:effectLst>
                  <a:outerShdw blurRad="50800" dist="38100" dir="2700000" algn="tl" rotWithShape="0">
                    <a:schemeClr val="accent1">
                      <a:lumMod val="50000"/>
                      <a:alpha val="40000"/>
                    </a:schemeClr>
                  </a:outerShdw>
                </a:effectLst>
              </a:rPr>
              <a:t>fissano limiti all'autonomia privata</a:t>
            </a:r>
            <a:r>
              <a:rPr lang="it-IT" sz="3200" dirty="0" smtClean="0">
                <a:solidFill>
                  <a:srgbClr val="349C66"/>
                </a:solidFill>
                <a:effectLst>
                  <a:outerShdw blurRad="50800" dist="38100" dir="2700000" algn="tl" rotWithShape="0">
                    <a:schemeClr val="accent1">
                      <a:lumMod val="50000"/>
                      <a:alpha val="40000"/>
                    </a:schemeClr>
                  </a:outerShdw>
                </a:effectLst>
              </a:rPr>
              <a:t>. </a:t>
            </a:r>
          </a:p>
          <a:p>
            <a:endParaRPr sz="2400" dirty="0">
              <a:solidFill>
                <a:srgbClr val="000000"/>
              </a:solidFill>
            </a:endParaRPr>
          </a:p>
        </p:txBody>
      </p:sp>
      <p:sp>
        <p:nvSpPr>
          <p:cNvPr id="10" name="Rettangolo arrotondato 9"/>
          <p:cNvSpPr/>
          <p:nvPr/>
        </p:nvSpPr>
        <p:spPr>
          <a:xfrm>
            <a:off x="11011147" y="6309360"/>
            <a:ext cx="932688" cy="46005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smtClean="0"/>
              <a:t>10</a:t>
            </a:r>
            <a:endParaRPr lang="it-IT" dirty="0"/>
          </a:p>
        </p:txBody>
      </p:sp>
      <p:sp>
        <p:nvSpPr>
          <p:cNvPr id="12" name="Callout con freccia a destra 11"/>
          <p:cNvSpPr/>
          <p:nvPr/>
        </p:nvSpPr>
        <p:spPr>
          <a:xfrm>
            <a:off x="88531" y="217117"/>
            <a:ext cx="5138929" cy="1417320"/>
          </a:xfrm>
          <a:prstGeom prst="rightArrowCallout">
            <a:avLst>
              <a:gd name="adj1" fmla="val 22419"/>
              <a:gd name="adj2" fmla="val 27581"/>
              <a:gd name="adj3" fmla="val 61774"/>
              <a:gd name="adj4" fmla="val 7672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altLang="it-IT" sz="2600" b="1" dirty="0" err="1">
                <a:solidFill>
                  <a:schemeClr val="bg1"/>
                </a:solidFill>
              </a:rPr>
              <a:t>Cass</a:t>
            </a:r>
            <a:r>
              <a:rPr lang="it-IT" altLang="it-IT" sz="2600" b="1" dirty="0">
                <a:solidFill>
                  <a:schemeClr val="bg1"/>
                </a:solidFill>
              </a:rPr>
              <a:t>. </a:t>
            </a:r>
            <a:r>
              <a:rPr lang="it-IT" altLang="it-IT" sz="2600" b="1" dirty="0" smtClean="0">
                <a:solidFill>
                  <a:schemeClr val="bg1"/>
                </a:solidFill>
              </a:rPr>
              <a:t>10.07.1979 </a:t>
            </a:r>
            <a:r>
              <a:rPr lang="it-IT" altLang="it-IT" sz="2600" b="1" dirty="0">
                <a:solidFill>
                  <a:schemeClr val="bg1"/>
                </a:solidFill>
              </a:rPr>
              <a:t>n. </a:t>
            </a:r>
            <a:r>
              <a:rPr lang="it-IT" altLang="it-IT" sz="2600" b="1" dirty="0" smtClean="0">
                <a:solidFill>
                  <a:schemeClr val="bg1"/>
                </a:solidFill>
              </a:rPr>
              <a:t>3969</a:t>
            </a:r>
            <a:endParaRPr lang="it-IT" sz="2600" dirty="0"/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3460376"/>
            <a:ext cx="5227460" cy="3287553"/>
          </a:xfrm>
          <a:prstGeom prst="rect">
            <a:avLst/>
          </a:prstGeom>
        </p:spPr>
      </p:pic>
      <p:sp>
        <p:nvSpPr>
          <p:cNvPr id="14" name="Stella a 10 punte 13"/>
          <p:cNvSpPr>
            <a:spLocks/>
          </p:cNvSpPr>
          <p:nvPr/>
        </p:nvSpPr>
        <p:spPr>
          <a:xfrm>
            <a:off x="1702599" y="-110071"/>
            <a:ext cx="769928" cy="896915"/>
          </a:xfrm>
          <a:prstGeom prst="star10">
            <a:avLst/>
          </a:prstGeom>
          <a:solidFill>
            <a:srgbClr val="5B9BD5"/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0"/>
              </a:spcAft>
            </a:pPr>
            <a:r>
              <a:rPr lang="it-IT" sz="1800" kern="1200" dirty="0">
                <a:solidFill>
                  <a:srgbClr val="FFFFFF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it-IT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69593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="" xmlns:a16="http://schemas.microsoft.com/office/drawing/2014/main" id="{3B854194-185D-494D-905C-7C7CB2E30F6E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2" y="0"/>
            <a:ext cx="6082111" cy="6858000"/>
          </a:xfrm>
          <a:prstGeom prst="rect">
            <a:avLst/>
          </a:prstGeom>
          <a:solidFill>
            <a:srgbClr val="4CDC8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="" xmlns:a16="http://schemas.microsoft.com/office/drawing/2014/main" id="{B4F5FA0D-0104-4987-8241-EFF7C85B88DE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2" y="0"/>
            <a:ext cx="12191999" cy="6858000"/>
          </a:xfrm>
          <a:prstGeom prst="rect">
            <a:avLst/>
          </a:prstGeom>
          <a:gradFill>
            <a:gsLst>
              <a:gs pos="0">
                <a:srgbClr val="ACEED3"/>
              </a:gs>
              <a:gs pos="25000">
                <a:srgbClr val="3AB072"/>
              </a:gs>
              <a:gs pos="94000">
                <a:srgbClr val="349C66"/>
              </a:gs>
              <a:gs pos="100000">
                <a:srgbClr val="135D3F"/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>
            <a:extLst>
              <a:ext uri="{FF2B5EF4-FFF2-40B4-BE49-F238E27FC236}">
                <a16:creationId xmlns="" xmlns:a16="http://schemas.microsoft.com/office/drawing/2014/main" id="{2897127E-6CEF-446C-BE87-93B7C46E49D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529" y="2825496"/>
            <a:ext cx="4862945" cy="3419161"/>
          </a:xfrm>
        </p:spPr>
        <p:txBody>
          <a:bodyPr>
            <a:normAutofit/>
          </a:bodyPr>
          <a:lstStyle/>
          <a:p>
            <a:r>
              <a:rPr lang="en-US" sz="5400" b="1" dirty="0">
                <a:solidFill>
                  <a:srgbClr val="FFFFFF"/>
                </a:solidFill>
              </a:rPr>
              <a:t>3</a:t>
            </a:r>
            <a:r>
              <a:rPr lang="en-US" sz="5400" b="1" dirty="0" smtClean="0">
                <a:solidFill>
                  <a:srgbClr val="FFFFFF"/>
                </a:solidFill>
              </a:rPr>
              <a:t>. </a:t>
            </a:r>
            <a:r>
              <a:rPr lang="en-US" sz="5400" b="1" dirty="0" err="1" smtClean="0">
                <a:solidFill>
                  <a:srgbClr val="FFFFFF"/>
                </a:solidFill>
              </a:rPr>
              <a:t>Atto</a:t>
            </a:r>
            <a:r>
              <a:rPr lang="en-US" sz="5400" b="1" dirty="0" smtClean="0">
                <a:solidFill>
                  <a:srgbClr val="FFFFFF"/>
                </a:solidFill>
              </a:rPr>
              <a:t> di </a:t>
            </a:r>
            <a:r>
              <a:rPr lang="en-US" sz="5400" b="1" dirty="0" err="1" smtClean="0">
                <a:solidFill>
                  <a:srgbClr val="FFFFFF"/>
                </a:solidFill>
              </a:rPr>
              <a:t>destinazione</a:t>
            </a:r>
            <a:r>
              <a:rPr lang="en-US" sz="5400" b="1" dirty="0" smtClean="0">
                <a:solidFill>
                  <a:srgbClr val="FFFFFF"/>
                </a:solidFill>
              </a:rPr>
              <a:t> ex art. 2645-ter c.c. </a:t>
            </a:r>
            <a:endParaRPr lang="en-US" sz="5400" dirty="0">
              <a:solidFill>
                <a:srgbClr val="FFFF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95544" y="91441"/>
            <a:ext cx="6382512" cy="6766560"/>
          </a:xfrm>
          <a:noFill/>
        </p:spPr>
        <p:txBody>
          <a:bodyPr anchor="ctr">
            <a:normAutofit/>
          </a:bodyPr>
          <a:lstStyle/>
          <a:p>
            <a:pPr marL="0" indent="0">
              <a:buNone/>
            </a:pPr>
            <a:endParaRPr lang="it-IT" sz="3200" dirty="0" smtClean="0">
              <a:solidFill>
                <a:srgbClr val="349C66"/>
              </a:solidFill>
              <a:effectLst>
                <a:outerShdw blurRad="50800" dist="38100" dir="2700000" algn="tl" rotWithShape="0">
                  <a:schemeClr val="accent1">
                    <a:lumMod val="50000"/>
                    <a:alpha val="40000"/>
                  </a:schemeClr>
                </a:outerShdw>
              </a:effectLst>
            </a:endParaRPr>
          </a:p>
          <a:p>
            <a:pPr marL="0" indent="0">
              <a:buNone/>
            </a:pPr>
            <a:endParaRPr lang="it-IT" sz="3200" dirty="0">
              <a:solidFill>
                <a:srgbClr val="349C66"/>
              </a:solidFill>
              <a:effectLst>
                <a:outerShdw blurRad="50800" dist="38100" dir="2700000" algn="tl" rotWithShape="0">
                  <a:schemeClr val="accent1">
                    <a:lumMod val="50000"/>
                    <a:alpha val="40000"/>
                  </a:schemeClr>
                </a:outerShdw>
              </a:effectLst>
            </a:endParaRPr>
          </a:p>
          <a:p>
            <a:pPr marL="0" indent="0">
              <a:buNone/>
            </a:pPr>
            <a:endParaRPr lang="it-IT" sz="3200" dirty="0" smtClean="0">
              <a:solidFill>
                <a:srgbClr val="349C66"/>
              </a:solidFill>
              <a:effectLst>
                <a:outerShdw blurRad="50800" dist="38100" dir="2700000" algn="tl" rotWithShape="0">
                  <a:schemeClr val="accent1">
                    <a:lumMod val="50000"/>
                    <a:alpha val="40000"/>
                  </a:schemeClr>
                </a:outerShdw>
              </a:effectLst>
            </a:endParaRPr>
          </a:p>
          <a:p>
            <a:pPr marL="0" indent="0">
              <a:buNone/>
            </a:pPr>
            <a:r>
              <a:rPr lang="it-IT" sz="3200" dirty="0" smtClean="0">
                <a:solidFill>
                  <a:srgbClr val="349C66"/>
                </a:solidFill>
                <a:effectLst>
                  <a:outerShdw blurRad="50800" dist="38100" dir="2700000" algn="tl" rotWithShape="0">
                    <a:schemeClr val="accent1">
                      <a:lumMod val="50000"/>
                      <a:alpha val="40000"/>
                    </a:schemeClr>
                  </a:outerShdw>
                </a:effectLst>
              </a:rPr>
              <a:t>L'atto </a:t>
            </a:r>
            <a:r>
              <a:rPr lang="it-IT" sz="3200" dirty="0">
                <a:solidFill>
                  <a:srgbClr val="349C66"/>
                </a:solidFill>
                <a:effectLst>
                  <a:outerShdw blurRad="50800" dist="38100" dir="2700000" algn="tl" rotWithShape="0">
                    <a:schemeClr val="accent1">
                      <a:lumMod val="50000"/>
                      <a:alpha val="40000"/>
                    </a:schemeClr>
                  </a:outerShdw>
                </a:effectLst>
              </a:rPr>
              <a:t>costitutivo del vincolo di destinazione ex art. 2645 ter c.c. stipulato in pregiudizio degli interessi dei creditori del disponente è revocabile, ove ne sussistano i presupposti, essendo soggetti all'azione revocatoria anche gli atti aventi un profondo valore etico e morale. </a:t>
            </a:r>
            <a:endParaRPr sz="2400" dirty="0">
              <a:solidFill>
                <a:srgbClr val="000000"/>
              </a:solidFill>
            </a:endParaRPr>
          </a:p>
        </p:txBody>
      </p:sp>
      <p:sp>
        <p:nvSpPr>
          <p:cNvPr id="10" name="Rettangolo arrotondato 9"/>
          <p:cNvSpPr/>
          <p:nvPr/>
        </p:nvSpPr>
        <p:spPr>
          <a:xfrm>
            <a:off x="11011147" y="6309360"/>
            <a:ext cx="932688" cy="46005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smtClean="0"/>
              <a:t>11</a:t>
            </a:r>
            <a:endParaRPr lang="it-IT" dirty="0"/>
          </a:p>
        </p:txBody>
      </p:sp>
      <p:sp>
        <p:nvSpPr>
          <p:cNvPr id="12" name="Callout con freccia a destra 11"/>
          <p:cNvSpPr/>
          <p:nvPr/>
        </p:nvSpPr>
        <p:spPr>
          <a:xfrm>
            <a:off x="178308" y="1751743"/>
            <a:ext cx="5138929" cy="1417320"/>
          </a:xfrm>
          <a:prstGeom prst="rightArrowCallout">
            <a:avLst>
              <a:gd name="adj1" fmla="val 22419"/>
              <a:gd name="adj2" fmla="val 27581"/>
              <a:gd name="adj3" fmla="val 61774"/>
              <a:gd name="adj4" fmla="val 7672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altLang="it-IT" sz="2600" b="1" dirty="0" smtClean="0">
                <a:solidFill>
                  <a:schemeClr val="bg1"/>
                </a:solidFill>
              </a:rPr>
              <a:t>Studio dei casi:</a:t>
            </a:r>
          </a:p>
          <a:p>
            <a:pPr algn="ctr"/>
            <a:r>
              <a:rPr lang="it-IT" sz="2600" b="1" dirty="0" smtClean="0">
                <a:solidFill>
                  <a:schemeClr val="bg1"/>
                </a:solidFill>
              </a:rPr>
              <a:t>Trib. Alessandria 20.08.2020</a:t>
            </a:r>
            <a:endParaRPr lang="it-IT" sz="2600" dirty="0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5000" y="91440"/>
            <a:ext cx="5683100" cy="2205038"/>
          </a:xfrm>
          <a:prstGeom prst="rect">
            <a:avLst/>
          </a:prstGeom>
        </p:spPr>
      </p:pic>
      <p:sp>
        <p:nvSpPr>
          <p:cNvPr id="14" name="Stella a 10 punte 13"/>
          <p:cNvSpPr/>
          <p:nvPr/>
        </p:nvSpPr>
        <p:spPr>
          <a:xfrm>
            <a:off x="1647646" y="655609"/>
            <a:ext cx="872356" cy="934226"/>
          </a:xfrm>
          <a:prstGeom prst="star10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0"/>
              </a:spcAft>
            </a:pPr>
            <a:r>
              <a:rPr lang="it-IT" sz="1800" kern="1200">
                <a:solidFill>
                  <a:srgbClr val="FFFFFF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it-IT" sz="120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84985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="" xmlns:a16="http://schemas.microsoft.com/office/drawing/2014/main" id="{3B854194-185D-494D-905C-7C7CB2E30F6E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2" y="0"/>
            <a:ext cx="6082111" cy="6858000"/>
          </a:xfrm>
          <a:prstGeom prst="rect">
            <a:avLst/>
          </a:prstGeom>
          <a:solidFill>
            <a:srgbClr val="4CDC8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="" xmlns:a16="http://schemas.microsoft.com/office/drawing/2014/main" id="{B4F5FA0D-0104-4987-8241-EFF7C85B88DE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2" y="0"/>
            <a:ext cx="12191999" cy="6858000"/>
          </a:xfrm>
          <a:prstGeom prst="rect">
            <a:avLst/>
          </a:prstGeom>
          <a:gradFill>
            <a:gsLst>
              <a:gs pos="0">
                <a:srgbClr val="ACEED3"/>
              </a:gs>
              <a:gs pos="25000">
                <a:srgbClr val="3AB072"/>
              </a:gs>
              <a:gs pos="94000">
                <a:srgbClr val="349C66"/>
              </a:gs>
              <a:gs pos="100000">
                <a:srgbClr val="135D3F"/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>
            <a:extLst>
              <a:ext uri="{FF2B5EF4-FFF2-40B4-BE49-F238E27FC236}">
                <a16:creationId xmlns="" xmlns:a16="http://schemas.microsoft.com/office/drawing/2014/main" id="{2897127E-6CEF-446C-BE87-93B7C46E49D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531" y="2652454"/>
            <a:ext cx="4862945" cy="2760099"/>
          </a:xfrm>
        </p:spPr>
        <p:txBody>
          <a:bodyPr>
            <a:normAutofit/>
          </a:bodyPr>
          <a:lstStyle/>
          <a:p>
            <a:pPr algn="ctr"/>
            <a:r>
              <a:rPr lang="en-US" sz="5400" b="1" dirty="0">
                <a:solidFill>
                  <a:srgbClr val="FFFFFF"/>
                </a:solidFill>
              </a:rPr>
              <a:t>3</a:t>
            </a:r>
            <a:r>
              <a:rPr lang="en-US" sz="5400" b="1" dirty="0" smtClean="0">
                <a:solidFill>
                  <a:srgbClr val="FFFFFF"/>
                </a:solidFill>
              </a:rPr>
              <a:t>. Il Trust   </a:t>
            </a:r>
            <a:endParaRPr lang="en-US" sz="5400" dirty="0">
              <a:solidFill>
                <a:srgbClr val="FFFF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60830" y="91441"/>
            <a:ext cx="6490962" cy="6766560"/>
          </a:xfrm>
          <a:noFill/>
        </p:spPr>
        <p:txBody>
          <a:bodyPr anchor="ctr">
            <a:normAutofit/>
          </a:bodyPr>
          <a:lstStyle/>
          <a:p>
            <a:endParaRPr lang="it-IT" sz="2400" dirty="0">
              <a:solidFill>
                <a:srgbClr val="135D3F"/>
              </a:solidFill>
              <a:effectLst>
                <a:outerShdw blurRad="50800" dist="38100" dir="2700000" algn="tl" rotWithShape="0">
                  <a:schemeClr val="accent1">
                    <a:lumMod val="50000"/>
                    <a:alpha val="40000"/>
                  </a:schemeClr>
                </a:outerShdw>
              </a:effectLst>
            </a:endParaRPr>
          </a:p>
          <a:p>
            <a:pPr marL="0" indent="0">
              <a:buNone/>
            </a:pPr>
            <a:endParaRPr lang="it-IT" sz="3600" u="sng" dirty="0" smtClean="0">
              <a:solidFill>
                <a:srgbClr val="349C66"/>
              </a:solidFill>
              <a:effectLst>
                <a:outerShdw blurRad="50800" dist="38100" dir="2700000" algn="tl" rotWithShape="0">
                  <a:schemeClr val="accent1">
                    <a:lumMod val="50000"/>
                    <a:alpha val="40000"/>
                  </a:schemeClr>
                </a:outerShdw>
              </a:effectLst>
            </a:endParaRPr>
          </a:p>
          <a:p>
            <a:pPr marL="0" indent="0">
              <a:buNone/>
            </a:pPr>
            <a:endParaRPr lang="it-IT" sz="3600" u="sng" dirty="0">
              <a:solidFill>
                <a:srgbClr val="349C66"/>
              </a:solidFill>
              <a:effectLst>
                <a:outerShdw blurRad="50800" dist="38100" dir="2700000" algn="tl" rotWithShape="0">
                  <a:schemeClr val="accent1">
                    <a:lumMod val="50000"/>
                    <a:alpha val="40000"/>
                  </a:schemeClr>
                </a:outerShdw>
              </a:effectLst>
            </a:endParaRPr>
          </a:p>
          <a:p>
            <a:pPr marL="0" indent="0">
              <a:buNone/>
            </a:pPr>
            <a:endParaRPr lang="it-IT" sz="3200" dirty="0" smtClean="0">
              <a:solidFill>
                <a:srgbClr val="349C66"/>
              </a:solidFill>
              <a:effectLst>
                <a:outerShdw blurRad="50800" dist="38100" dir="2700000" algn="tl" rotWithShape="0">
                  <a:schemeClr val="accent1">
                    <a:lumMod val="50000"/>
                    <a:alpha val="40000"/>
                  </a:schemeClr>
                </a:outerShdw>
              </a:effectLst>
            </a:endParaRPr>
          </a:p>
          <a:p>
            <a:pPr marL="0" indent="0">
              <a:buNone/>
            </a:pPr>
            <a:endParaRPr lang="it-IT" sz="3200" dirty="0">
              <a:solidFill>
                <a:srgbClr val="349C66"/>
              </a:solidFill>
              <a:effectLst>
                <a:outerShdw blurRad="50800" dist="38100" dir="2700000" algn="tl" rotWithShape="0">
                  <a:schemeClr val="accent1">
                    <a:lumMod val="50000"/>
                    <a:alpha val="40000"/>
                  </a:schemeClr>
                </a:outerShdw>
              </a:effectLst>
            </a:endParaRPr>
          </a:p>
          <a:p>
            <a:pPr marL="0" indent="0">
              <a:buNone/>
            </a:pPr>
            <a:r>
              <a:rPr lang="it-IT" sz="3200" dirty="0" smtClean="0">
                <a:solidFill>
                  <a:srgbClr val="349C66"/>
                </a:solidFill>
                <a:effectLst>
                  <a:outerShdw blurRad="50800" dist="38100" dir="2700000" algn="tl" rotWithShape="0">
                    <a:schemeClr val="accent1">
                      <a:lumMod val="50000"/>
                      <a:alpha val="40000"/>
                    </a:schemeClr>
                  </a:outerShdw>
                </a:effectLst>
              </a:rPr>
              <a:t>Con </a:t>
            </a:r>
            <a:r>
              <a:rPr lang="it-IT" sz="3200" dirty="0">
                <a:solidFill>
                  <a:srgbClr val="349C66"/>
                </a:solidFill>
                <a:effectLst>
                  <a:outerShdw blurRad="50800" dist="38100" dir="2700000" algn="tl" rotWithShape="0">
                    <a:schemeClr val="accent1">
                      <a:lumMod val="50000"/>
                      <a:alpha val="40000"/>
                    </a:schemeClr>
                  </a:outerShdw>
                </a:effectLst>
              </a:rPr>
              <a:t>la legge 112/2016 il legislatore ha espressamente </a:t>
            </a:r>
            <a:r>
              <a:rPr lang="it-IT" sz="3200" dirty="0" smtClean="0">
                <a:solidFill>
                  <a:srgbClr val="349C66"/>
                </a:solidFill>
                <a:effectLst>
                  <a:outerShdw blurRad="50800" dist="38100" dir="2700000" algn="tl" rotWithShape="0">
                    <a:schemeClr val="accent1">
                      <a:lumMod val="50000"/>
                      <a:alpha val="40000"/>
                    </a:schemeClr>
                  </a:outerShdw>
                </a:effectLst>
              </a:rPr>
              <a:t>previsto </a:t>
            </a:r>
            <a:r>
              <a:rPr lang="it-IT" sz="3200" dirty="0">
                <a:solidFill>
                  <a:srgbClr val="349C66"/>
                </a:solidFill>
                <a:effectLst>
                  <a:outerShdw blurRad="50800" dist="38100" dir="2700000" algn="tl" rotWithShape="0">
                    <a:schemeClr val="accent1">
                      <a:lumMod val="50000"/>
                      <a:alpha val="40000"/>
                    </a:schemeClr>
                  </a:outerShdw>
                </a:effectLst>
              </a:rPr>
              <a:t>la possibilità di costituire un trust per provvedere </a:t>
            </a:r>
            <a:r>
              <a:rPr lang="it-IT" sz="3200" dirty="0" smtClean="0">
                <a:solidFill>
                  <a:srgbClr val="349C66"/>
                </a:solidFill>
                <a:effectLst>
                  <a:outerShdw blurRad="50800" dist="38100" dir="2700000" algn="tl" rotWithShape="0">
                    <a:schemeClr val="accent1">
                      <a:lumMod val="50000"/>
                      <a:alpha val="40000"/>
                    </a:schemeClr>
                  </a:outerShdw>
                </a:effectLst>
              </a:rPr>
              <a:t>all’assistenza</a:t>
            </a:r>
            <a:r>
              <a:rPr lang="it-IT" sz="3200" dirty="0">
                <a:solidFill>
                  <a:srgbClr val="349C66"/>
                </a:solidFill>
                <a:effectLst>
                  <a:outerShdw blurRad="50800" dist="38100" dir="2700000" algn="tl" rotWithShape="0">
                    <a:schemeClr val="accent1">
                      <a:lumMod val="50000"/>
                      <a:alpha val="40000"/>
                    </a:schemeClr>
                  </a:outerShdw>
                </a:effectLst>
              </a:rPr>
              <a:t>, cura e protezione delle persone con disabilità grave. </a:t>
            </a:r>
            <a:endParaRPr lang="it-IT" sz="3200" dirty="0" smtClean="0">
              <a:solidFill>
                <a:srgbClr val="349C66"/>
              </a:solidFill>
              <a:effectLst>
                <a:outerShdw blurRad="50800" dist="38100" dir="2700000" algn="tl" rotWithShape="0">
                  <a:schemeClr val="accent1">
                    <a:lumMod val="50000"/>
                    <a:alpha val="40000"/>
                  </a:schemeClr>
                </a:outerShdw>
              </a:effectLst>
            </a:endParaRPr>
          </a:p>
          <a:p>
            <a:endParaRPr sz="2400" dirty="0">
              <a:solidFill>
                <a:srgbClr val="000000"/>
              </a:solidFill>
            </a:endParaRPr>
          </a:p>
        </p:txBody>
      </p:sp>
      <p:sp>
        <p:nvSpPr>
          <p:cNvPr id="10" name="Rettangolo arrotondato 9"/>
          <p:cNvSpPr/>
          <p:nvPr/>
        </p:nvSpPr>
        <p:spPr>
          <a:xfrm>
            <a:off x="11011147" y="6309360"/>
            <a:ext cx="932688" cy="46005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smtClean="0"/>
              <a:t>12</a:t>
            </a:r>
            <a:endParaRPr lang="it-IT" dirty="0"/>
          </a:p>
        </p:txBody>
      </p:sp>
      <p:sp>
        <p:nvSpPr>
          <p:cNvPr id="5" name="Nastro 1 4"/>
          <p:cNvSpPr/>
          <p:nvPr/>
        </p:nvSpPr>
        <p:spPr>
          <a:xfrm>
            <a:off x="384048" y="502920"/>
            <a:ext cx="5074920" cy="2276856"/>
          </a:xfrm>
          <a:prstGeom prst="ribbon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800" dirty="0" smtClean="0"/>
              <a:t>Tutela del Dopo di noi</a:t>
            </a:r>
            <a:endParaRPr lang="it-IT" sz="2800" dirty="0"/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4114" y="117253"/>
            <a:ext cx="6339721" cy="30831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58171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="" xmlns:a16="http://schemas.microsoft.com/office/drawing/2014/main" id="{23962611-DFD5-4092-AAFD-559E3DFCE2C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475489" y="0"/>
            <a:ext cx="10910292" cy="6858000"/>
          </a:xfrm>
          <a:prstGeom prst="rect">
            <a:avLst/>
          </a:prstGeom>
          <a:gradFill>
            <a:gsLst>
              <a:gs pos="0">
                <a:srgbClr val="349C66"/>
              </a:gs>
              <a:gs pos="50000">
                <a:srgbClr val="135D3F">
                  <a:alpha val="81000"/>
                  <a:lumMod val="56000"/>
                  <a:lumOff val="44000"/>
                </a:srgbClr>
              </a:gs>
              <a:gs pos="100000">
                <a:srgbClr val="339966"/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="" xmlns:a16="http://schemas.microsoft.com/office/drawing/2014/main" id="{2270F1FA-0425-408F-9861-80BF5AFB276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2935224" y="2662882"/>
            <a:ext cx="6181344" cy="3344726"/>
          </a:xfrm>
        </p:spPr>
        <p:txBody>
          <a:bodyPr>
            <a:noAutofit/>
          </a:bodyPr>
          <a:lstStyle/>
          <a:p>
            <a:r>
              <a:rPr lang="it-IT" sz="4000" b="1" dirty="0" smtClean="0">
                <a:solidFill>
                  <a:schemeClr val="bg1"/>
                </a:solidFill>
              </a:rPr>
              <a:t/>
            </a:r>
            <a:br>
              <a:rPr lang="it-IT" sz="4000" b="1" dirty="0" smtClean="0">
                <a:solidFill>
                  <a:schemeClr val="bg1"/>
                </a:solidFill>
              </a:rPr>
            </a:br>
            <a:r>
              <a:rPr lang="it-IT" sz="4000" b="1" dirty="0">
                <a:solidFill>
                  <a:schemeClr val="bg1"/>
                </a:solidFill>
              </a:rPr>
              <a:t/>
            </a:r>
            <a:br>
              <a:rPr lang="it-IT" sz="4000" b="1" dirty="0">
                <a:solidFill>
                  <a:schemeClr val="bg1"/>
                </a:solidFill>
              </a:rPr>
            </a:br>
            <a:r>
              <a:rPr lang="it-IT" sz="4000" b="1" dirty="0">
                <a:solidFill>
                  <a:schemeClr val="bg1"/>
                </a:solidFill>
              </a:rPr>
              <a:t/>
            </a:r>
            <a:br>
              <a:rPr lang="it-IT" sz="4000" b="1" dirty="0">
                <a:solidFill>
                  <a:schemeClr val="bg1"/>
                </a:solidFill>
              </a:rPr>
            </a:br>
            <a:r>
              <a:rPr lang="it-IT" sz="4000" b="1" dirty="0" smtClean="0">
                <a:solidFill>
                  <a:schemeClr val="bg1"/>
                </a:solidFill>
              </a:rPr>
              <a:t>L’amministratore </a:t>
            </a:r>
            <a:r>
              <a:rPr lang="it-IT" sz="4000" b="1" dirty="0">
                <a:solidFill>
                  <a:schemeClr val="bg1"/>
                </a:solidFill>
              </a:rPr>
              <a:t>di sostegno può essere autorizzato dal GT all’istituzione di un Trust nell’interesse dello stesso beneficiario della procedura e del di lui figlio, anch’egli soggetto </a:t>
            </a:r>
            <a:r>
              <a:rPr lang="it-IT" sz="4000" b="1" dirty="0" smtClean="0">
                <a:solidFill>
                  <a:schemeClr val="bg1"/>
                </a:solidFill>
              </a:rPr>
              <a:t>disabile</a:t>
            </a:r>
            <a:endParaRPr lang="it-IT" sz="4000" b="1" dirty="0">
              <a:solidFill>
                <a:schemeClr val="bg1"/>
              </a:solidFill>
            </a:endParaRPr>
          </a:p>
        </p:txBody>
      </p:sp>
      <p:sp>
        <p:nvSpPr>
          <p:cNvPr id="8" name="Rettangolo arrotondato 7"/>
          <p:cNvSpPr/>
          <p:nvPr/>
        </p:nvSpPr>
        <p:spPr>
          <a:xfrm>
            <a:off x="10981944" y="6007608"/>
            <a:ext cx="676656" cy="54864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smtClean="0"/>
              <a:t>13</a:t>
            </a:r>
            <a:endParaRPr lang="it-IT" dirty="0"/>
          </a:p>
        </p:txBody>
      </p:sp>
      <p:sp>
        <p:nvSpPr>
          <p:cNvPr id="15" name="Nastro 1 14"/>
          <p:cNvSpPr/>
          <p:nvPr/>
        </p:nvSpPr>
        <p:spPr>
          <a:xfrm>
            <a:off x="2843786" y="0"/>
            <a:ext cx="7854694" cy="2057400"/>
          </a:xfrm>
          <a:prstGeom prst="ribbon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800" dirty="0"/>
              <a:t>Tribunale di Genova, Giudice Tutelare Francesco Mazza Galanti, decreto 14 marzo 2006</a:t>
            </a:r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238" y="1048966"/>
            <a:ext cx="2451732" cy="4599432"/>
          </a:xfrm>
          <a:prstGeom prst="rect">
            <a:avLst/>
          </a:prstGeom>
        </p:spPr>
      </p:pic>
      <p:sp>
        <p:nvSpPr>
          <p:cNvPr id="4" name="Pergamena 1 3"/>
          <p:cNvSpPr/>
          <p:nvPr/>
        </p:nvSpPr>
        <p:spPr>
          <a:xfrm>
            <a:off x="301925" y="146649"/>
            <a:ext cx="2297045" cy="767751"/>
          </a:xfrm>
          <a:prstGeom prst="vertic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000" dirty="0" smtClean="0"/>
              <a:t>Studio dei casi</a:t>
            </a:r>
            <a:endParaRPr lang="it-IT" sz="2000" dirty="0"/>
          </a:p>
        </p:txBody>
      </p:sp>
      <p:sp>
        <p:nvSpPr>
          <p:cNvPr id="10" name="Stella a 10 punte 9"/>
          <p:cNvSpPr/>
          <p:nvPr/>
        </p:nvSpPr>
        <p:spPr>
          <a:xfrm>
            <a:off x="10403714" y="539432"/>
            <a:ext cx="770255" cy="749935"/>
          </a:xfrm>
          <a:prstGeom prst="star10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0"/>
              </a:spcAft>
            </a:pPr>
            <a:r>
              <a:rPr lang="it-IT" sz="1800" kern="1200" dirty="0">
                <a:solidFill>
                  <a:srgbClr val="FFFFFF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lang="it-IT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62517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="" xmlns:a16="http://schemas.microsoft.com/office/drawing/2014/main" id="{23962611-DFD5-4092-AAFD-559E3DFCE2C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475489" y="0"/>
            <a:ext cx="10910292" cy="6858000"/>
          </a:xfrm>
          <a:prstGeom prst="rect">
            <a:avLst/>
          </a:prstGeom>
          <a:gradFill>
            <a:gsLst>
              <a:gs pos="0">
                <a:srgbClr val="349C66"/>
              </a:gs>
              <a:gs pos="50000">
                <a:srgbClr val="135D3F">
                  <a:alpha val="81000"/>
                  <a:lumMod val="56000"/>
                  <a:lumOff val="44000"/>
                </a:srgbClr>
              </a:gs>
              <a:gs pos="100000">
                <a:srgbClr val="339966"/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="" xmlns:a16="http://schemas.microsoft.com/office/drawing/2014/main" id="{2270F1FA-0425-408F-9861-80BF5AFB276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2477200" y="2057400"/>
            <a:ext cx="9638600" cy="4645152"/>
          </a:xfrm>
        </p:spPr>
        <p:txBody>
          <a:bodyPr>
            <a:noAutofit/>
          </a:bodyPr>
          <a:lstStyle/>
          <a:p>
            <a:r>
              <a:rPr lang="it-IT" sz="4000" b="1" dirty="0" smtClean="0">
                <a:solidFill>
                  <a:schemeClr val="bg1"/>
                </a:solidFill>
              </a:rPr>
              <a:t/>
            </a:r>
            <a:br>
              <a:rPr lang="it-IT" sz="4000" b="1" dirty="0" smtClean="0">
                <a:solidFill>
                  <a:schemeClr val="bg1"/>
                </a:solidFill>
              </a:rPr>
            </a:br>
            <a:r>
              <a:rPr lang="it-IT" sz="4000" b="1" dirty="0">
                <a:solidFill>
                  <a:schemeClr val="bg1"/>
                </a:solidFill>
              </a:rPr>
              <a:t/>
            </a:r>
            <a:br>
              <a:rPr lang="it-IT" sz="4000" b="1" dirty="0">
                <a:solidFill>
                  <a:schemeClr val="bg1"/>
                </a:solidFill>
              </a:rPr>
            </a:br>
            <a:r>
              <a:rPr lang="it-IT" sz="4000" b="1" dirty="0">
                <a:solidFill>
                  <a:schemeClr val="bg1"/>
                </a:solidFill>
              </a:rPr>
              <a:t/>
            </a:r>
            <a:br>
              <a:rPr lang="it-IT" sz="4000" b="1" dirty="0">
                <a:solidFill>
                  <a:schemeClr val="bg1"/>
                </a:solidFill>
              </a:rPr>
            </a:br>
            <a:r>
              <a:rPr lang="it-IT" sz="4000" b="1" dirty="0" smtClean="0">
                <a:solidFill>
                  <a:schemeClr val="bg1"/>
                </a:solidFill>
              </a:rPr>
              <a:t>e</a:t>
            </a:r>
            <a:endParaRPr lang="it-IT" sz="4000" b="1" dirty="0">
              <a:solidFill>
                <a:schemeClr val="bg1"/>
              </a:solidFill>
            </a:endParaRPr>
          </a:p>
        </p:txBody>
      </p:sp>
      <p:sp>
        <p:nvSpPr>
          <p:cNvPr id="8" name="Rettangolo arrotondato 7"/>
          <p:cNvSpPr/>
          <p:nvPr/>
        </p:nvSpPr>
        <p:spPr>
          <a:xfrm>
            <a:off x="11247274" y="6025242"/>
            <a:ext cx="676656" cy="54864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smtClean="0"/>
              <a:t>14</a:t>
            </a:r>
            <a:endParaRPr lang="it-IT" dirty="0"/>
          </a:p>
        </p:txBody>
      </p:sp>
      <p:sp>
        <p:nvSpPr>
          <p:cNvPr id="15" name="Nastro 1 14"/>
          <p:cNvSpPr/>
          <p:nvPr/>
        </p:nvSpPr>
        <p:spPr>
          <a:xfrm>
            <a:off x="2843786" y="0"/>
            <a:ext cx="7854694" cy="2057400"/>
          </a:xfrm>
          <a:prstGeom prst="ribbon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800" dirty="0"/>
              <a:t>Tribunale di </a:t>
            </a:r>
            <a:r>
              <a:rPr lang="it-IT" sz="2800" dirty="0" smtClean="0"/>
              <a:t>Bologna, </a:t>
            </a:r>
            <a:r>
              <a:rPr lang="it-IT" sz="2800" dirty="0"/>
              <a:t>Giudice Tutelare </a:t>
            </a:r>
            <a:r>
              <a:rPr lang="it-IT" sz="2800" dirty="0" smtClean="0"/>
              <a:t>Matilde Betti, </a:t>
            </a:r>
            <a:r>
              <a:rPr lang="it-IT" sz="2800" dirty="0"/>
              <a:t>decreto </a:t>
            </a:r>
            <a:r>
              <a:rPr lang="it-IT" sz="2800" dirty="0" smtClean="0"/>
              <a:t>12.06.13 </a:t>
            </a:r>
            <a:endParaRPr lang="it-IT" sz="2800" dirty="0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468" y="1225296"/>
            <a:ext cx="2201532" cy="4087368"/>
          </a:xfrm>
          <a:prstGeom prst="rect">
            <a:avLst/>
          </a:prstGeom>
        </p:spPr>
      </p:pic>
      <p:sp>
        <p:nvSpPr>
          <p:cNvPr id="5" name="Rettangolo 4"/>
          <p:cNvSpPr/>
          <p:nvPr/>
        </p:nvSpPr>
        <p:spPr>
          <a:xfrm>
            <a:off x="2677021" y="2413338"/>
            <a:ext cx="9438779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3200" dirty="0"/>
              <a:t>In materia di amministrazione di sostegno, il Trust si qualifica come strumento che rafforza le autonomie del beneficiario ed è certamente ammissibile nell’ordinamento italiano con conferimento nel vincolo di beni del beneficiario, nomina di un </a:t>
            </a:r>
            <a:r>
              <a:rPr lang="it-IT" sz="3200" dirty="0" err="1"/>
              <a:t>trustee</a:t>
            </a:r>
            <a:r>
              <a:rPr lang="it-IT" sz="3200" dirty="0"/>
              <a:t> che dovrà consegnare annualmente all’amministratore di sostegno rendiconto della gestione e individuazione di un </a:t>
            </a:r>
            <a:r>
              <a:rPr lang="it-IT" sz="3200" dirty="0" err="1"/>
              <a:t>Guardian</a:t>
            </a:r>
            <a:r>
              <a:rPr lang="it-IT" sz="3200" dirty="0"/>
              <a:t> con i compiti indicati nell’atto </a:t>
            </a:r>
            <a:r>
              <a:rPr lang="it-IT" sz="3200" dirty="0" smtClean="0"/>
              <a:t>costitutivo</a:t>
            </a:r>
            <a:endParaRPr lang="it-IT" sz="3200" dirty="0"/>
          </a:p>
        </p:txBody>
      </p:sp>
      <p:sp>
        <p:nvSpPr>
          <p:cNvPr id="10" name="Pergamena 1 9"/>
          <p:cNvSpPr/>
          <p:nvPr/>
        </p:nvSpPr>
        <p:spPr>
          <a:xfrm>
            <a:off x="301925" y="146649"/>
            <a:ext cx="2297045" cy="767751"/>
          </a:xfrm>
          <a:prstGeom prst="vertic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000" dirty="0" smtClean="0"/>
              <a:t>Studio dei casi</a:t>
            </a:r>
            <a:endParaRPr lang="it-IT" sz="2000" dirty="0"/>
          </a:p>
        </p:txBody>
      </p:sp>
      <p:sp>
        <p:nvSpPr>
          <p:cNvPr id="13" name="Stella a 10 punte 12"/>
          <p:cNvSpPr>
            <a:spLocks/>
          </p:cNvSpPr>
          <p:nvPr/>
        </p:nvSpPr>
        <p:spPr>
          <a:xfrm>
            <a:off x="3823586" y="489546"/>
            <a:ext cx="662940" cy="693420"/>
          </a:xfrm>
          <a:prstGeom prst="star10">
            <a:avLst/>
          </a:prstGeom>
          <a:solidFill>
            <a:srgbClr val="5B9BD5"/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0"/>
              </a:spcAft>
            </a:pPr>
            <a:r>
              <a:rPr lang="it-IT" sz="1800" kern="1200">
                <a:solidFill>
                  <a:srgbClr val="FFFFFF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endParaRPr lang="it-IT" sz="120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72516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="" xmlns:a16="http://schemas.microsoft.com/office/drawing/2014/main" id="{3B854194-185D-494D-905C-7C7CB2E30F6E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2" y="0"/>
            <a:ext cx="6082111" cy="6858000"/>
          </a:xfrm>
          <a:prstGeom prst="rect">
            <a:avLst/>
          </a:prstGeom>
          <a:solidFill>
            <a:srgbClr val="4CDC8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="" xmlns:a16="http://schemas.microsoft.com/office/drawing/2014/main" id="{B4F5FA0D-0104-4987-8241-EFF7C85B88DE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2" y="0"/>
            <a:ext cx="12191999" cy="6858000"/>
          </a:xfrm>
          <a:prstGeom prst="rect">
            <a:avLst/>
          </a:prstGeom>
          <a:gradFill>
            <a:gsLst>
              <a:gs pos="0">
                <a:srgbClr val="ACEED3"/>
              </a:gs>
              <a:gs pos="25000">
                <a:srgbClr val="3AB072"/>
              </a:gs>
              <a:gs pos="94000">
                <a:srgbClr val="349C66"/>
              </a:gs>
              <a:gs pos="100000">
                <a:srgbClr val="135D3F"/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>
            <a:extLst>
              <a:ext uri="{FF2B5EF4-FFF2-40B4-BE49-F238E27FC236}">
                <a16:creationId xmlns="" xmlns:a16="http://schemas.microsoft.com/office/drawing/2014/main" id="{2897127E-6CEF-446C-BE87-93B7C46E49D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531" y="3118104"/>
            <a:ext cx="4862945" cy="2294449"/>
          </a:xfrm>
        </p:spPr>
        <p:txBody>
          <a:bodyPr>
            <a:normAutofit fontScale="90000"/>
          </a:bodyPr>
          <a:lstStyle/>
          <a:p>
            <a:pPr algn="ctr"/>
            <a:r>
              <a:rPr lang="en-US" sz="5400" b="1" dirty="0" smtClean="0">
                <a:solidFill>
                  <a:srgbClr val="FFFFFF"/>
                </a:solidFill>
              </a:rPr>
              <a:t>5. Procura </a:t>
            </a:r>
            <a:br>
              <a:rPr lang="en-US" sz="5400" b="1" dirty="0" smtClean="0">
                <a:solidFill>
                  <a:srgbClr val="FFFFFF"/>
                </a:solidFill>
              </a:rPr>
            </a:br>
            <a:r>
              <a:rPr lang="en-US" sz="5400" b="1" dirty="0" smtClean="0">
                <a:solidFill>
                  <a:srgbClr val="FFFFFF"/>
                </a:solidFill>
              </a:rPr>
              <a:t>vs. </a:t>
            </a:r>
            <a:br>
              <a:rPr lang="en-US" sz="5400" b="1" dirty="0" smtClean="0">
                <a:solidFill>
                  <a:srgbClr val="FFFFFF"/>
                </a:solidFill>
              </a:rPr>
            </a:br>
            <a:r>
              <a:rPr lang="en-US" sz="5400" b="1" dirty="0" smtClean="0">
                <a:solidFill>
                  <a:srgbClr val="FFFFFF"/>
                </a:solidFill>
              </a:rPr>
              <a:t>Ads   </a:t>
            </a:r>
            <a:endParaRPr lang="en-US" sz="5400" dirty="0">
              <a:solidFill>
                <a:srgbClr val="FFFF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60830" y="91441"/>
            <a:ext cx="6490962" cy="6766560"/>
          </a:xfrm>
          <a:noFill/>
        </p:spPr>
        <p:txBody>
          <a:bodyPr anchor="ctr">
            <a:normAutofit/>
          </a:bodyPr>
          <a:lstStyle/>
          <a:p>
            <a:endParaRPr lang="it-IT" sz="2400" dirty="0">
              <a:solidFill>
                <a:srgbClr val="135D3F"/>
              </a:solidFill>
              <a:effectLst>
                <a:outerShdw blurRad="50800" dist="38100" dir="2700000" algn="tl" rotWithShape="0">
                  <a:schemeClr val="accent1">
                    <a:lumMod val="50000"/>
                    <a:alpha val="40000"/>
                  </a:schemeClr>
                </a:outerShdw>
              </a:effectLst>
            </a:endParaRPr>
          </a:p>
          <a:p>
            <a:pPr marL="0" indent="0">
              <a:buNone/>
            </a:pPr>
            <a:endParaRPr lang="it-IT" sz="3600" u="sng" dirty="0" smtClean="0">
              <a:solidFill>
                <a:srgbClr val="349C66"/>
              </a:solidFill>
              <a:effectLst>
                <a:outerShdw blurRad="50800" dist="38100" dir="2700000" algn="tl" rotWithShape="0">
                  <a:schemeClr val="accent1">
                    <a:lumMod val="50000"/>
                    <a:alpha val="40000"/>
                  </a:schemeClr>
                </a:outerShdw>
              </a:effectLst>
            </a:endParaRPr>
          </a:p>
          <a:p>
            <a:pPr marL="0" indent="0">
              <a:buNone/>
            </a:pPr>
            <a:endParaRPr lang="it-IT" sz="3600" u="sng" dirty="0">
              <a:solidFill>
                <a:srgbClr val="349C66"/>
              </a:solidFill>
              <a:effectLst>
                <a:outerShdw blurRad="50800" dist="38100" dir="2700000" algn="tl" rotWithShape="0">
                  <a:schemeClr val="accent1">
                    <a:lumMod val="50000"/>
                    <a:alpha val="40000"/>
                  </a:schemeClr>
                </a:outerShdw>
              </a:effectLst>
            </a:endParaRPr>
          </a:p>
          <a:p>
            <a:pPr marL="0" indent="0">
              <a:buNone/>
            </a:pPr>
            <a:endParaRPr lang="it-IT" sz="3200" dirty="0" smtClean="0">
              <a:solidFill>
                <a:srgbClr val="349C66"/>
              </a:solidFill>
              <a:effectLst>
                <a:outerShdw blurRad="50800" dist="38100" dir="2700000" algn="tl" rotWithShape="0">
                  <a:schemeClr val="accent1">
                    <a:lumMod val="50000"/>
                    <a:alpha val="40000"/>
                  </a:schemeClr>
                </a:outerShdw>
              </a:effectLst>
            </a:endParaRPr>
          </a:p>
          <a:p>
            <a:pPr marL="0" indent="0">
              <a:buNone/>
            </a:pPr>
            <a:endParaRPr lang="it-IT" sz="3200" dirty="0">
              <a:solidFill>
                <a:srgbClr val="349C66"/>
              </a:solidFill>
              <a:effectLst>
                <a:outerShdw blurRad="50800" dist="38100" dir="2700000" algn="tl" rotWithShape="0">
                  <a:schemeClr val="accent1">
                    <a:lumMod val="50000"/>
                    <a:alpha val="40000"/>
                  </a:schemeClr>
                </a:outerShdw>
              </a:effectLst>
            </a:endParaRPr>
          </a:p>
          <a:p>
            <a:pPr marL="0" indent="0">
              <a:buNone/>
            </a:pPr>
            <a:r>
              <a:rPr lang="it-IT" sz="3200" dirty="0" smtClean="0">
                <a:solidFill>
                  <a:srgbClr val="349C66"/>
                </a:solidFill>
                <a:effectLst>
                  <a:outerShdw blurRad="50800" dist="38100" dir="2700000" algn="tl" rotWithShape="0">
                    <a:schemeClr val="accent1">
                      <a:lumMod val="50000"/>
                      <a:alpha val="40000"/>
                    </a:schemeClr>
                  </a:outerShdw>
                </a:effectLst>
              </a:rPr>
              <a:t>Art. 411 c.c. grazie alla possibilità di estensione di effetti previsti per l’interdetto l’</a:t>
            </a:r>
            <a:r>
              <a:rPr lang="it-IT" sz="3200" dirty="0" err="1" smtClean="0">
                <a:solidFill>
                  <a:srgbClr val="349C66"/>
                </a:solidFill>
                <a:effectLst>
                  <a:outerShdw blurRad="50800" dist="38100" dir="2700000" algn="tl" rotWithShape="0">
                    <a:schemeClr val="accent1">
                      <a:lumMod val="50000"/>
                      <a:alpha val="40000"/>
                    </a:schemeClr>
                  </a:outerShdw>
                </a:effectLst>
              </a:rPr>
              <a:t>ads</a:t>
            </a:r>
            <a:r>
              <a:rPr lang="it-IT" sz="3200" dirty="0" smtClean="0">
                <a:solidFill>
                  <a:srgbClr val="349C66"/>
                </a:solidFill>
                <a:effectLst>
                  <a:outerShdw blurRad="50800" dist="38100" dir="2700000" algn="tl" rotWithShape="0">
                    <a:schemeClr val="accent1">
                      <a:lumMod val="50000"/>
                      <a:alpha val="40000"/>
                    </a:schemeClr>
                  </a:outerShdw>
                </a:effectLst>
              </a:rPr>
              <a:t> su autorizzazione del GT può revocare la procura e sostituirsi al procuratore</a:t>
            </a:r>
          </a:p>
          <a:p>
            <a:endParaRPr sz="2400" dirty="0">
              <a:solidFill>
                <a:srgbClr val="000000"/>
              </a:solidFill>
            </a:endParaRPr>
          </a:p>
        </p:txBody>
      </p:sp>
      <p:sp>
        <p:nvSpPr>
          <p:cNvPr id="10" name="Rettangolo arrotondato 9"/>
          <p:cNvSpPr/>
          <p:nvPr/>
        </p:nvSpPr>
        <p:spPr>
          <a:xfrm>
            <a:off x="11011147" y="6309360"/>
            <a:ext cx="932688" cy="46005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smtClean="0"/>
              <a:t>15</a:t>
            </a:r>
            <a:endParaRPr lang="it-IT" dirty="0"/>
          </a:p>
        </p:txBody>
      </p:sp>
      <p:sp>
        <p:nvSpPr>
          <p:cNvPr id="5" name="Nastro 1 4"/>
          <p:cNvSpPr/>
          <p:nvPr/>
        </p:nvSpPr>
        <p:spPr>
          <a:xfrm>
            <a:off x="182880" y="173736"/>
            <a:ext cx="6236208" cy="2606040"/>
          </a:xfrm>
          <a:prstGeom prst="ribbon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800" dirty="0" smtClean="0"/>
              <a:t>Il caso</a:t>
            </a:r>
          </a:p>
          <a:p>
            <a:pPr algn="ctr"/>
            <a:r>
              <a:rPr lang="it-IT" sz="2800" dirty="0" smtClean="0"/>
              <a:t>Tribunale di Genova GT Domenico Pellegrini Decreto 25.10.2015</a:t>
            </a:r>
            <a:endParaRPr lang="it-IT" sz="2800" dirty="0"/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1966" y="173736"/>
            <a:ext cx="5449826" cy="2944368"/>
          </a:xfrm>
          <a:prstGeom prst="rect">
            <a:avLst/>
          </a:prstGeom>
        </p:spPr>
      </p:pic>
      <p:sp>
        <p:nvSpPr>
          <p:cNvPr id="12" name="Pergamena 2 11"/>
          <p:cNvSpPr/>
          <p:nvPr/>
        </p:nvSpPr>
        <p:spPr>
          <a:xfrm>
            <a:off x="359248" y="5660136"/>
            <a:ext cx="4413920" cy="987552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smtClean="0"/>
              <a:t>Si ringrazia l’avv. Chiara Ventimiglia</a:t>
            </a:r>
            <a:endParaRPr lang="it-IT" dirty="0"/>
          </a:p>
        </p:txBody>
      </p:sp>
      <p:sp>
        <p:nvSpPr>
          <p:cNvPr id="14" name="Stella a 10 punte 13"/>
          <p:cNvSpPr>
            <a:spLocks/>
          </p:cNvSpPr>
          <p:nvPr/>
        </p:nvSpPr>
        <p:spPr>
          <a:xfrm>
            <a:off x="885802" y="713835"/>
            <a:ext cx="754380" cy="685800"/>
          </a:xfrm>
          <a:prstGeom prst="star10">
            <a:avLst/>
          </a:prstGeom>
          <a:solidFill>
            <a:srgbClr val="5B9BD5"/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0"/>
              </a:spcAft>
            </a:pPr>
            <a:r>
              <a:rPr lang="it-IT" sz="1800" kern="1200" dirty="0">
                <a:solidFill>
                  <a:srgbClr val="FFFFFF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endParaRPr lang="it-IT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51544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="" xmlns:a16="http://schemas.microsoft.com/office/drawing/2014/main" id="{3B854194-185D-494D-905C-7C7CB2E30F6E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2" y="0"/>
            <a:ext cx="6082111" cy="6858000"/>
          </a:xfrm>
          <a:prstGeom prst="rect">
            <a:avLst/>
          </a:prstGeom>
          <a:solidFill>
            <a:srgbClr val="4CDC8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="" xmlns:a16="http://schemas.microsoft.com/office/drawing/2014/main" id="{B4F5FA0D-0104-4987-8241-EFF7C85B88DE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2" y="0"/>
            <a:ext cx="12191999" cy="6858000"/>
          </a:xfrm>
          <a:prstGeom prst="rect">
            <a:avLst/>
          </a:prstGeom>
          <a:gradFill>
            <a:gsLst>
              <a:gs pos="0">
                <a:srgbClr val="ACEED3"/>
              </a:gs>
              <a:gs pos="25000">
                <a:srgbClr val="3AB072"/>
              </a:gs>
              <a:gs pos="94000">
                <a:srgbClr val="349C66"/>
              </a:gs>
              <a:gs pos="100000">
                <a:srgbClr val="135D3F"/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>
            <a:extLst>
              <a:ext uri="{FF2B5EF4-FFF2-40B4-BE49-F238E27FC236}">
                <a16:creationId xmlns="" xmlns:a16="http://schemas.microsoft.com/office/drawing/2014/main" id="{2897127E-6CEF-446C-BE87-93B7C46E49D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531" y="3118104"/>
            <a:ext cx="4862945" cy="2294449"/>
          </a:xfrm>
        </p:spPr>
        <p:txBody>
          <a:bodyPr>
            <a:normAutofit/>
          </a:bodyPr>
          <a:lstStyle/>
          <a:p>
            <a:pPr algn="ctr"/>
            <a:r>
              <a:rPr lang="en-US" sz="5400" b="1" dirty="0" smtClean="0">
                <a:solidFill>
                  <a:srgbClr val="FFFFFF"/>
                </a:solidFill>
              </a:rPr>
              <a:t>Trust </a:t>
            </a:r>
            <a:r>
              <a:rPr lang="en-US" sz="5400" b="1" dirty="0" err="1" smtClean="0">
                <a:solidFill>
                  <a:srgbClr val="FFFFFF"/>
                </a:solidFill>
              </a:rPr>
              <a:t>multifunzione</a:t>
            </a:r>
            <a:r>
              <a:rPr lang="en-US" sz="5400" b="1" dirty="0" smtClean="0">
                <a:solidFill>
                  <a:srgbClr val="FFFFFF"/>
                </a:solidFill>
              </a:rPr>
              <a:t>   </a:t>
            </a:r>
            <a:endParaRPr lang="en-US" sz="5400" dirty="0">
              <a:solidFill>
                <a:srgbClr val="FFFF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60830" y="91441"/>
            <a:ext cx="6490962" cy="5895291"/>
          </a:xfrm>
          <a:noFill/>
        </p:spPr>
        <p:txBody>
          <a:bodyPr anchor="ctr">
            <a:normAutofit lnSpcReduction="10000"/>
          </a:bodyPr>
          <a:lstStyle/>
          <a:p>
            <a:endParaRPr lang="it-IT" sz="2400" dirty="0">
              <a:solidFill>
                <a:srgbClr val="135D3F"/>
              </a:solidFill>
              <a:effectLst>
                <a:outerShdw blurRad="50800" dist="38100" dir="2700000" algn="tl" rotWithShape="0">
                  <a:schemeClr val="accent1">
                    <a:lumMod val="50000"/>
                    <a:alpha val="40000"/>
                  </a:schemeClr>
                </a:outerShdw>
              </a:effectLst>
            </a:endParaRPr>
          </a:p>
          <a:p>
            <a:pPr marL="0" indent="0">
              <a:buNone/>
            </a:pPr>
            <a:endParaRPr lang="it-IT" sz="3600" u="sng" dirty="0" smtClean="0">
              <a:solidFill>
                <a:srgbClr val="349C66"/>
              </a:solidFill>
              <a:effectLst>
                <a:outerShdw blurRad="50800" dist="38100" dir="2700000" algn="tl" rotWithShape="0">
                  <a:schemeClr val="accent1">
                    <a:lumMod val="50000"/>
                    <a:alpha val="40000"/>
                  </a:schemeClr>
                </a:outerShdw>
              </a:effectLst>
            </a:endParaRPr>
          </a:p>
          <a:p>
            <a:pPr marL="0" indent="0">
              <a:buNone/>
            </a:pPr>
            <a:endParaRPr lang="it-IT" sz="3600" u="sng" dirty="0">
              <a:solidFill>
                <a:srgbClr val="349C66"/>
              </a:solidFill>
              <a:effectLst>
                <a:outerShdw blurRad="50800" dist="38100" dir="2700000" algn="tl" rotWithShape="0">
                  <a:schemeClr val="accent1">
                    <a:lumMod val="50000"/>
                    <a:alpha val="40000"/>
                  </a:schemeClr>
                </a:outerShdw>
              </a:effectLst>
            </a:endParaRPr>
          </a:p>
          <a:p>
            <a:pPr marL="0" indent="0">
              <a:buNone/>
            </a:pPr>
            <a:endParaRPr lang="it-IT" sz="3200" dirty="0" smtClean="0">
              <a:solidFill>
                <a:srgbClr val="349C66"/>
              </a:solidFill>
              <a:effectLst>
                <a:outerShdw blurRad="50800" dist="38100" dir="2700000" algn="tl" rotWithShape="0">
                  <a:schemeClr val="accent1">
                    <a:lumMod val="50000"/>
                    <a:alpha val="40000"/>
                  </a:schemeClr>
                </a:outerShdw>
              </a:effectLst>
            </a:endParaRPr>
          </a:p>
          <a:p>
            <a:pPr marL="0" indent="0">
              <a:buNone/>
            </a:pPr>
            <a:endParaRPr lang="it-IT" sz="3200" dirty="0">
              <a:solidFill>
                <a:srgbClr val="349C66"/>
              </a:solidFill>
              <a:effectLst>
                <a:outerShdw blurRad="50800" dist="38100" dir="2700000" algn="tl" rotWithShape="0">
                  <a:schemeClr val="accent1">
                    <a:lumMod val="50000"/>
                    <a:alpha val="40000"/>
                  </a:schemeClr>
                </a:outerShdw>
              </a:effectLst>
            </a:endParaRPr>
          </a:p>
          <a:p>
            <a:pPr marL="0" indent="0">
              <a:buNone/>
            </a:pPr>
            <a:endParaRPr lang="it-IT" sz="3200" dirty="0" smtClean="0">
              <a:solidFill>
                <a:srgbClr val="349C66"/>
              </a:solidFill>
              <a:effectLst>
                <a:outerShdw blurRad="50800" dist="38100" dir="2700000" algn="tl" rotWithShape="0">
                  <a:schemeClr val="accent1">
                    <a:lumMod val="50000"/>
                    <a:alpha val="40000"/>
                  </a:schemeClr>
                </a:outerShdw>
              </a:effectLst>
            </a:endParaRPr>
          </a:p>
          <a:p>
            <a:pPr marL="0" indent="0">
              <a:buNone/>
            </a:pPr>
            <a:endParaRPr lang="it-IT" sz="3200" dirty="0" smtClean="0">
              <a:solidFill>
                <a:srgbClr val="349C66"/>
              </a:solidFill>
              <a:effectLst>
                <a:outerShdw blurRad="50800" dist="38100" dir="2700000" algn="tl" rotWithShape="0">
                  <a:schemeClr val="accent1">
                    <a:lumMod val="50000"/>
                    <a:alpha val="40000"/>
                  </a:schemeClr>
                </a:outerShdw>
              </a:effectLst>
            </a:endParaRPr>
          </a:p>
          <a:p>
            <a:pPr marL="0" indent="0">
              <a:buNone/>
            </a:pPr>
            <a:r>
              <a:rPr lang="it-IT" sz="3200" dirty="0" smtClean="0">
                <a:solidFill>
                  <a:srgbClr val="349C66"/>
                </a:solidFill>
                <a:effectLst>
                  <a:outerShdw blurRad="50800" dist="38100" dir="2700000" algn="tl" rotWithShape="0">
                    <a:schemeClr val="accent1">
                      <a:lumMod val="50000"/>
                      <a:alpha val="40000"/>
                    </a:schemeClr>
                  </a:outerShdw>
                </a:effectLst>
              </a:rPr>
              <a:t>1) Trust auto-destinato</a:t>
            </a:r>
          </a:p>
          <a:p>
            <a:pPr marL="0" indent="0">
              <a:buNone/>
            </a:pPr>
            <a:r>
              <a:rPr lang="it-IT" sz="3200" dirty="0" smtClean="0">
                <a:solidFill>
                  <a:srgbClr val="349C66"/>
                </a:solidFill>
                <a:effectLst>
                  <a:outerShdw blurRad="50800" dist="38100" dir="2700000" algn="tl" rotWithShape="0">
                    <a:schemeClr val="accent1">
                      <a:lumMod val="50000"/>
                      <a:alpha val="40000"/>
                    </a:schemeClr>
                  </a:outerShdw>
                </a:effectLst>
              </a:rPr>
              <a:t>2) Trust a causa familiare protettivo o assistenziale</a:t>
            </a:r>
          </a:p>
          <a:p>
            <a:pPr marL="0" indent="0">
              <a:buNone/>
            </a:pPr>
            <a:r>
              <a:rPr lang="it-IT" sz="3200" dirty="0" smtClean="0">
                <a:solidFill>
                  <a:srgbClr val="349C66"/>
                </a:solidFill>
                <a:effectLst>
                  <a:outerShdw blurRad="50800" dist="38100" dir="2700000" algn="tl" rotWithShape="0">
                    <a:schemeClr val="accent1">
                      <a:lumMod val="50000"/>
                      <a:alpha val="40000"/>
                    </a:schemeClr>
                  </a:outerShdw>
                </a:effectLst>
              </a:rPr>
              <a:t>3) Trust liberale, con scopo benefico</a:t>
            </a:r>
          </a:p>
          <a:p>
            <a:endParaRPr sz="2400" dirty="0">
              <a:solidFill>
                <a:srgbClr val="000000"/>
              </a:solidFill>
            </a:endParaRPr>
          </a:p>
        </p:txBody>
      </p:sp>
      <p:sp>
        <p:nvSpPr>
          <p:cNvPr id="10" name="Rettangolo arrotondato 9"/>
          <p:cNvSpPr/>
          <p:nvPr/>
        </p:nvSpPr>
        <p:spPr>
          <a:xfrm>
            <a:off x="11011147" y="6309360"/>
            <a:ext cx="932688" cy="46005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smtClean="0"/>
              <a:t>16</a:t>
            </a:r>
            <a:endParaRPr lang="it-IT" dirty="0"/>
          </a:p>
        </p:txBody>
      </p:sp>
      <p:sp>
        <p:nvSpPr>
          <p:cNvPr id="5" name="Nastro 1 4"/>
          <p:cNvSpPr/>
          <p:nvPr/>
        </p:nvSpPr>
        <p:spPr>
          <a:xfrm>
            <a:off x="182880" y="173736"/>
            <a:ext cx="6236208" cy="2606040"/>
          </a:xfrm>
          <a:prstGeom prst="ribbon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800" dirty="0" smtClean="0"/>
              <a:t>Il caso</a:t>
            </a:r>
          </a:p>
          <a:p>
            <a:pPr algn="ctr"/>
            <a:r>
              <a:rPr lang="it-IT" sz="2800" dirty="0" smtClean="0"/>
              <a:t>Tribunale di Genova GT Francesco Mazza Galanti - Decreto 8.12.2018</a:t>
            </a:r>
            <a:endParaRPr lang="it-IT" sz="2800" dirty="0"/>
          </a:p>
        </p:txBody>
      </p:sp>
      <p:sp>
        <p:nvSpPr>
          <p:cNvPr id="12" name="Pergamena 2 11"/>
          <p:cNvSpPr/>
          <p:nvPr/>
        </p:nvSpPr>
        <p:spPr>
          <a:xfrm>
            <a:off x="359248" y="5660136"/>
            <a:ext cx="4413920" cy="987552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smtClean="0"/>
              <a:t>Si ringrazia l’avv. Francesca Quaglia</a:t>
            </a:r>
            <a:endParaRPr lang="it-IT" dirty="0"/>
          </a:p>
        </p:txBody>
      </p:sp>
      <p:pic>
        <p:nvPicPr>
          <p:cNvPr id="7" name="Immagin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2505" y="91441"/>
            <a:ext cx="5609287" cy="3338423"/>
          </a:xfrm>
          <a:prstGeom prst="rect">
            <a:avLst/>
          </a:prstGeom>
        </p:spPr>
      </p:pic>
      <p:sp>
        <p:nvSpPr>
          <p:cNvPr id="14" name="Stella a 10 punte 13"/>
          <p:cNvSpPr>
            <a:spLocks/>
          </p:cNvSpPr>
          <p:nvPr/>
        </p:nvSpPr>
        <p:spPr>
          <a:xfrm>
            <a:off x="836259" y="713836"/>
            <a:ext cx="754380" cy="685800"/>
          </a:xfrm>
          <a:prstGeom prst="star10">
            <a:avLst/>
          </a:prstGeom>
          <a:solidFill>
            <a:srgbClr val="5B9BD5"/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0"/>
              </a:spcAft>
            </a:pPr>
            <a:r>
              <a:rPr lang="it-IT" sz="1800" kern="1200">
                <a:solidFill>
                  <a:srgbClr val="FFFFFF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endParaRPr lang="it-IT" sz="120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58487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="" xmlns:a16="http://schemas.microsoft.com/office/drawing/2014/main" id="{3B854194-185D-494D-905C-7C7CB2E30F6E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2" y="0"/>
            <a:ext cx="6082111" cy="6858000"/>
          </a:xfrm>
          <a:prstGeom prst="rect">
            <a:avLst/>
          </a:prstGeom>
          <a:solidFill>
            <a:srgbClr val="4CDC8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="" xmlns:a16="http://schemas.microsoft.com/office/drawing/2014/main" id="{B4F5FA0D-0104-4987-8241-EFF7C85B88DE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2" y="0"/>
            <a:ext cx="12191999" cy="6858000"/>
          </a:xfrm>
          <a:prstGeom prst="rect">
            <a:avLst/>
          </a:prstGeom>
          <a:gradFill>
            <a:gsLst>
              <a:gs pos="0">
                <a:srgbClr val="ACEED3"/>
              </a:gs>
              <a:gs pos="25000">
                <a:srgbClr val="3AB072"/>
              </a:gs>
              <a:gs pos="94000">
                <a:srgbClr val="349C66"/>
              </a:gs>
              <a:gs pos="100000">
                <a:srgbClr val="135D3F"/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>
            <a:extLst>
              <a:ext uri="{FF2B5EF4-FFF2-40B4-BE49-F238E27FC236}">
                <a16:creationId xmlns="" xmlns:a16="http://schemas.microsoft.com/office/drawing/2014/main" id="{2897127E-6CEF-446C-BE87-93B7C46E49D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531" y="3118104"/>
            <a:ext cx="4862945" cy="2294449"/>
          </a:xfrm>
        </p:spPr>
        <p:txBody>
          <a:bodyPr>
            <a:normAutofit fontScale="90000"/>
          </a:bodyPr>
          <a:lstStyle/>
          <a:p>
            <a:pPr algn="ctr"/>
            <a:r>
              <a:rPr lang="en-US" sz="5400" b="1" dirty="0" smtClean="0">
                <a:solidFill>
                  <a:srgbClr val="FFFFFF"/>
                </a:solidFill>
              </a:rPr>
              <a:t>Trust </a:t>
            </a:r>
            <a:r>
              <a:rPr lang="en-US" sz="5400" b="1" dirty="0" err="1" smtClean="0">
                <a:solidFill>
                  <a:srgbClr val="FFFFFF"/>
                </a:solidFill>
              </a:rPr>
              <a:t>protettivo</a:t>
            </a:r>
            <a:r>
              <a:rPr lang="en-US" sz="5400" b="1" dirty="0" smtClean="0">
                <a:solidFill>
                  <a:srgbClr val="FFFFFF"/>
                </a:solidFill>
              </a:rPr>
              <a:t> in </a:t>
            </a:r>
            <a:r>
              <a:rPr lang="en-US" sz="5400" b="1" dirty="0" err="1" smtClean="0">
                <a:solidFill>
                  <a:srgbClr val="FFFFFF"/>
                </a:solidFill>
              </a:rPr>
              <a:t>combinazione</a:t>
            </a:r>
            <a:r>
              <a:rPr lang="en-US" sz="5400" b="1" dirty="0" smtClean="0">
                <a:solidFill>
                  <a:srgbClr val="FFFFFF"/>
                </a:solidFill>
              </a:rPr>
              <a:t> con </a:t>
            </a:r>
            <a:r>
              <a:rPr lang="en-US" sz="5400" b="1" dirty="0" err="1" smtClean="0">
                <a:solidFill>
                  <a:srgbClr val="FFFFFF"/>
                </a:solidFill>
              </a:rPr>
              <a:t>l’ads</a:t>
            </a:r>
            <a:r>
              <a:rPr lang="en-US" sz="5400" b="1" dirty="0" smtClean="0">
                <a:solidFill>
                  <a:srgbClr val="FFFFFF"/>
                </a:solidFill>
              </a:rPr>
              <a:t>   </a:t>
            </a:r>
            <a:endParaRPr lang="en-US" sz="5400" dirty="0">
              <a:solidFill>
                <a:srgbClr val="FFFF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60830" y="91441"/>
            <a:ext cx="6490962" cy="5895291"/>
          </a:xfrm>
          <a:noFill/>
        </p:spPr>
        <p:txBody>
          <a:bodyPr anchor="ctr">
            <a:normAutofit/>
          </a:bodyPr>
          <a:lstStyle/>
          <a:p>
            <a:endParaRPr lang="it-IT" sz="2400" dirty="0">
              <a:solidFill>
                <a:srgbClr val="135D3F"/>
              </a:solidFill>
              <a:effectLst>
                <a:outerShdw blurRad="50800" dist="38100" dir="2700000" algn="tl" rotWithShape="0">
                  <a:schemeClr val="accent1">
                    <a:lumMod val="50000"/>
                    <a:alpha val="40000"/>
                  </a:schemeClr>
                </a:outerShdw>
              </a:effectLst>
            </a:endParaRPr>
          </a:p>
          <a:p>
            <a:pPr marL="0" indent="0">
              <a:buNone/>
            </a:pPr>
            <a:endParaRPr lang="it-IT" sz="3600" u="sng" dirty="0" smtClean="0">
              <a:solidFill>
                <a:srgbClr val="349C66"/>
              </a:solidFill>
              <a:effectLst>
                <a:outerShdw blurRad="50800" dist="38100" dir="2700000" algn="tl" rotWithShape="0">
                  <a:schemeClr val="accent1">
                    <a:lumMod val="50000"/>
                    <a:alpha val="40000"/>
                  </a:schemeClr>
                </a:outerShdw>
              </a:effectLst>
            </a:endParaRPr>
          </a:p>
          <a:p>
            <a:pPr marL="0" indent="0">
              <a:buNone/>
            </a:pPr>
            <a:endParaRPr lang="it-IT" sz="3600" u="sng" dirty="0">
              <a:solidFill>
                <a:srgbClr val="349C66"/>
              </a:solidFill>
              <a:effectLst>
                <a:outerShdw blurRad="50800" dist="38100" dir="2700000" algn="tl" rotWithShape="0">
                  <a:schemeClr val="accent1">
                    <a:lumMod val="50000"/>
                    <a:alpha val="40000"/>
                  </a:schemeClr>
                </a:outerShdw>
              </a:effectLst>
            </a:endParaRPr>
          </a:p>
          <a:p>
            <a:pPr marL="0" indent="0">
              <a:buNone/>
            </a:pPr>
            <a:endParaRPr lang="it-IT" sz="3200" dirty="0" smtClean="0">
              <a:solidFill>
                <a:srgbClr val="349C66"/>
              </a:solidFill>
              <a:effectLst>
                <a:outerShdw blurRad="50800" dist="38100" dir="2700000" algn="tl" rotWithShape="0">
                  <a:schemeClr val="accent1">
                    <a:lumMod val="50000"/>
                    <a:alpha val="40000"/>
                  </a:schemeClr>
                </a:outerShdw>
              </a:effectLst>
            </a:endParaRPr>
          </a:p>
          <a:p>
            <a:pPr marL="0" indent="0">
              <a:buNone/>
            </a:pPr>
            <a:endParaRPr lang="it-IT" sz="3200" dirty="0">
              <a:solidFill>
                <a:srgbClr val="349C66"/>
              </a:solidFill>
              <a:effectLst>
                <a:outerShdw blurRad="50800" dist="38100" dir="2700000" algn="tl" rotWithShape="0">
                  <a:schemeClr val="accent1">
                    <a:lumMod val="50000"/>
                    <a:alpha val="40000"/>
                  </a:schemeClr>
                </a:outerShdw>
              </a:effectLst>
            </a:endParaRPr>
          </a:p>
          <a:p>
            <a:pPr marL="0" indent="0">
              <a:buNone/>
            </a:pPr>
            <a:endParaRPr lang="it-IT" sz="3200" dirty="0" smtClean="0">
              <a:solidFill>
                <a:srgbClr val="349C66"/>
              </a:solidFill>
              <a:effectLst>
                <a:outerShdw blurRad="50800" dist="38100" dir="2700000" algn="tl" rotWithShape="0">
                  <a:schemeClr val="accent1">
                    <a:lumMod val="50000"/>
                    <a:alpha val="40000"/>
                  </a:schemeClr>
                </a:outerShdw>
              </a:effectLst>
            </a:endParaRPr>
          </a:p>
          <a:p>
            <a:pPr marL="0" indent="0">
              <a:buNone/>
            </a:pPr>
            <a:endParaRPr lang="it-IT" sz="3200" dirty="0" smtClean="0">
              <a:solidFill>
                <a:srgbClr val="349C66"/>
              </a:solidFill>
              <a:effectLst>
                <a:outerShdw blurRad="50800" dist="38100" dir="2700000" algn="tl" rotWithShape="0">
                  <a:schemeClr val="accent1">
                    <a:lumMod val="50000"/>
                    <a:alpha val="40000"/>
                  </a:schemeClr>
                </a:outerShdw>
              </a:effectLst>
            </a:endParaRPr>
          </a:p>
          <a:p>
            <a:pPr marL="0" indent="0">
              <a:buNone/>
            </a:pPr>
            <a:r>
              <a:rPr lang="it-IT" sz="3200" dirty="0" smtClean="0">
                <a:solidFill>
                  <a:srgbClr val="349C66"/>
                </a:solidFill>
                <a:effectLst>
                  <a:outerShdw blurRad="50800" dist="38100" dir="2700000" algn="tl" rotWithShape="0">
                    <a:schemeClr val="accent1">
                      <a:lumMod val="50000"/>
                      <a:alpha val="40000"/>
                    </a:schemeClr>
                  </a:outerShdw>
                </a:effectLst>
              </a:rPr>
              <a:t>1) Protezione del beneficiario di </a:t>
            </a:r>
            <a:r>
              <a:rPr lang="it-IT" sz="3200" dirty="0" err="1" smtClean="0">
                <a:solidFill>
                  <a:srgbClr val="349C66"/>
                </a:solidFill>
                <a:effectLst>
                  <a:outerShdw blurRad="50800" dist="38100" dir="2700000" algn="tl" rotWithShape="0">
                    <a:schemeClr val="accent1">
                      <a:lumMod val="50000"/>
                      <a:alpha val="40000"/>
                    </a:schemeClr>
                  </a:outerShdw>
                </a:effectLst>
              </a:rPr>
              <a:t>ads</a:t>
            </a:r>
            <a:endParaRPr lang="it-IT" sz="3200" dirty="0" smtClean="0">
              <a:solidFill>
                <a:srgbClr val="349C66"/>
              </a:solidFill>
              <a:effectLst>
                <a:outerShdw blurRad="50800" dist="38100" dir="2700000" algn="tl" rotWithShape="0">
                  <a:schemeClr val="accent1">
                    <a:lumMod val="50000"/>
                    <a:alpha val="40000"/>
                  </a:schemeClr>
                </a:outerShdw>
              </a:effectLst>
            </a:endParaRPr>
          </a:p>
          <a:p>
            <a:pPr marL="0" indent="0">
              <a:buNone/>
            </a:pPr>
            <a:r>
              <a:rPr lang="it-IT" sz="3200" dirty="0" smtClean="0">
                <a:solidFill>
                  <a:srgbClr val="349C66"/>
                </a:solidFill>
                <a:effectLst>
                  <a:outerShdw blurRad="50800" dist="38100" dir="2700000" algn="tl" rotWithShape="0">
                    <a:schemeClr val="accent1">
                      <a:lumMod val="50000"/>
                      <a:alpha val="40000"/>
                    </a:schemeClr>
                  </a:outerShdw>
                </a:effectLst>
              </a:rPr>
              <a:t>2) Protezione in proiezione anche per i figli</a:t>
            </a:r>
          </a:p>
          <a:p>
            <a:endParaRPr sz="2400" dirty="0">
              <a:solidFill>
                <a:srgbClr val="000000"/>
              </a:solidFill>
            </a:endParaRPr>
          </a:p>
        </p:txBody>
      </p:sp>
      <p:sp>
        <p:nvSpPr>
          <p:cNvPr id="10" name="Rettangolo arrotondato 9"/>
          <p:cNvSpPr/>
          <p:nvPr/>
        </p:nvSpPr>
        <p:spPr>
          <a:xfrm>
            <a:off x="11011147" y="6309360"/>
            <a:ext cx="932688" cy="46005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smtClean="0"/>
              <a:t>17</a:t>
            </a:r>
            <a:endParaRPr lang="it-IT" dirty="0"/>
          </a:p>
        </p:txBody>
      </p:sp>
      <p:sp>
        <p:nvSpPr>
          <p:cNvPr id="5" name="Nastro 1 4"/>
          <p:cNvSpPr/>
          <p:nvPr/>
        </p:nvSpPr>
        <p:spPr>
          <a:xfrm>
            <a:off x="182880" y="173736"/>
            <a:ext cx="6236208" cy="2606040"/>
          </a:xfrm>
          <a:prstGeom prst="ribbon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800" dirty="0" smtClean="0"/>
              <a:t>Il caso</a:t>
            </a:r>
          </a:p>
          <a:p>
            <a:pPr algn="ctr"/>
            <a:r>
              <a:rPr lang="it-IT" sz="2800" dirty="0" smtClean="0"/>
              <a:t>Tribunale di Milano  GT Paola Corbetta  Decreto 20.01.2012</a:t>
            </a:r>
            <a:endParaRPr lang="it-IT" sz="2800" dirty="0"/>
          </a:p>
        </p:txBody>
      </p:sp>
      <p:sp>
        <p:nvSpPr>
          <p:cNvPr id="12" name="Pergamena 2 11"/>
          <p:cNvSpPr/>
          <p:nvPr/>
        </p:nvSpPr>
        <p:spPr>
          <a:xfrm>
            <a:off x="359248" y="5660136"/>
            <a:ext cx="4413920" cy="987552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smtClean="0"/>
              <a:t>Si ringrazia l’avv. Francesca Quaglia</a:t>
            </a:r>
            <a:endParaRPr lang="it-IT" dirty="0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9775" y="173736"/>
            <a:ext cx="4945932" cy="3543760"/>
          </a:xfrm>
          <a:prstGeom prst="rect">
            <a:avLst/>
          </a:prstGeom>
        </p:spPr>
      </p:pic>
      <p:sp>
        <p:nvSpPr>
          <p:cNvPr id="14" name="Stella a 10 punte 13"/>
          <p:cNvSpPr>
            <a:spLocks/>
          </p:cNvSpPr>
          <p:nvPr/>
        </p:nvSpPr>
        <p:spPr>
          <a:xfrm>
            <a:off x="870765" y="790956"/>
            <a:ext cx="754380" cy="685800"/>
          </a:xfrm>
          <a:prstGeom prst="star10">
            <a:avLst/>
          </a:prstGeom>
          <a:solidFill>
            <a:srgbClr val="5B9BD5"/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0"/>
              </a:spcAft>
            </a:pPr>
            <a:r>
              <a:rPr lang="it-IT" sz="1800" kern="1200">
                <a:solidFill>
                  <a:srgbClr val="FFFFFF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endParaRPr lang="it-IT" sz="120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16908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="" xmlns:a16="http://schemas.microsoft.com/office/drawing/2014/main" id="{23962611-DFD5-4092-AAFD-559E3DFCE2C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475489" y="0"/>
            <a:ext cx="10910292" cy="6858000"/>
          </a:xfrm>
          <a:prstGeom prst="rect">
            <a:avLst/>
          </a:prstGeom>
          <a:gradFill>
            <a:gsLst>
              <a:gs pos="0">
                <a:srgbClr val="349C66"/>
              </a:gs>
              <a:gs pos="50000">
                <a:srgbClr val="135D3F">
                  <a:alpha val="81000"/>
                  <a:lumMod val="56000"/>
                  <a:lumOff val="44000"/>
                </a:srgbClr>
              </a:gs>
              <a:gs pos="100000">
                <a:srgbClr val="339966"/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="" xmlns:a16="http://schemas.microsoft.com/office/drawing/2014/main" id="{2270F1FA-0425-408F-9861-80BF5AFB276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2935224" y="2662882"/>
            <a:ext cx="6181344" cy="3344726"/>
          </a:xfrm>
        </p:spPr>
        <p:txBody>
          <a:bodyPr>
            <a:noAutofit/>
          </a:bodyPr>
          <a:lstStyle/>
          <a:p>
            <a:r>
              <a:rPr lang="it-IT" sz="4000" b="1" dirty="0" smtClean="0">
                <a:solidFill>
                  <a:schemeClr val="bg1"/>
                </a:solidFill>
              </a:rPr>
              <a:t/>
            </a:r>
            <a:br>
              <a:rPr lang="it-IT" sz="4000" b="1" dirty="0" smtClean="0">
                <a:solidFill>
                  <a:schemeClr val="bg1"/>
                </a:solidFill>
              </a:rPr>
            </a:br>
            <a:r>
              <a:rPr lang="it-IT" sz="4000" b="1" dirty="0">
                <a:solidFill>
                  <a:schemeClr val="bg1"/>
                </a:solidFill>
              </a:rPr>
              <a:t/>
            </a:r>
            <a:br>
              <a:rPr lang="it-IT" sz="4000" b="1" dirty="0">
                <a:solidFill>
                  <a:schemeClr val="bg1"/>
                </a:solidFill>
              </a:rPr>
            </a:br>
            <a:r>
              <a:rPr lang="it-IT" sz="4000" b="1" dirty="0">
                <a:solidFill>
                  <a:schemeClr val="bg1"/>
                </a:solidFill>
              </a:rPr>
              <a:t/>
            </a:r>
            <a:br>
              <a:rPr lang="it-IT" sz="4000" b="1" dirty="0">
                <a:solidFill>
                  <a:schemeClr val="bg1"/>
                </a:solidFill>
              </a:rPr>
            </a:br>
            <a:endParaRPr lang="it-IT" sz="4000" b="1" dirty="0">
              <a:solidFill>
                <a:schemeClr val="bg1"/>
              </a:solidFill>
            </a:endParaRPr>
          </a:p>
        </p:txBody>
      </p:sp>
      <p:sp>
        <p:nvSpPr>
          <p:cNvPr id="8" name="Rettangolo arrotondato 7"/>
          <p:cNvSpPr/>
          <p:nvPr/>
        </p:nvSpPr>
        <p:spPr>
          <a:xfrm>
            <a:off x="11185219" y="6073588"/>
            <a:ext cx="676656" cy="54864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smtClean="0"/>
              <a:t>18</a:t>
            </a:r>
            <a:endParaRPr lang="it-IT" dirty="0"/>
          </a:p>
        </p:txBody>
      </p:sp>
      <p:sp>
        <p:nvSpPr>
          <p:cNvPr id="15" name="Nastro 1 14"/>
          <p:cNvSpPr/>
          <p:nvPr/>
        </p:nvSpPr>
        <p:spPr>
          <a:xfrm>
            <a:off x="2843786" y="0"/>
            <a:ext cx="8814814" cy="2057400"/>
          </a:xfrm>
          <a:prstGeom prst="ribbon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800" b="1" dirty="0" smtClean="0"/>
              <a:t>Raffronti fra soggetti </a:t>
            </a:r>
            <a:r>
              <a:rPr lang="it-IT" sz="2800" b="1" dirty="0" err="1" smtClean="0"/>
              <a:t>inplicati</a:t>
            </a:r>
            <a:r>
              <a:rPr lang="it-IT" sz="2800" b="1" dirty="0" smtClean="0"/>
              <a:t> dagli strumenti di cui alla </a:t>
            </a:r>
            <a:r>
              <a:rPr lang="it-IT" sz="2800" b="1" dirty="0"/>
              <a:t>legge </a:t>
            </a:r>
            <a:r>
              <a:rPr lang="it-IT" sz="2800" b="1" dirty="0" smtClean="0"/>
              <a:t>112/2016 </a:t>
            </a:r>
          </a:p>
          <a:p>
            <a:pPr algn="ctr"/>
            <a:r>
              <a:rPr lang="it-IT" sz="2800" b="1" dirty="0" smtClean="0"/>
              <a:t>cd. </a:t>
            </a:r>
            <a:r>
              <a:rPr lang="it-IT" sz="2800" b="1" dirty="0"/>
              <a:t>“Dopo di Noi”</a:t>
            </a:r>
            <a:endParaRPr lang="it-IT" sz="2800" dirty="0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50" y="784412"/>
            <a:ext cx="2788336" cy="5289176"/>
          </a:xfrm>
          <a:prstGeom prst="rect">
            <a:avLst/>
          </a:prstGeom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4008" y="2294966"/>
            <a:ext cx="7570092" cy="38637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26470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="" xmlns:a16="http://schemas.microsoft.com/office/drawing/2014/main" id="{23962611-DFD5-4092-AAFD-559E3DFCE2C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475489" y="0"/>
            <a:ext cx="10910292" cy="6858000"/>
          </a:xfrm>
          <a:prstGeom prst="rect">
            <a:avLst/>
          </a:prstGeom>
          <a:gradFill>
            <a:gsLst>
              <a:gs pos="0">
                <a:srgbClr val="349C66"/>
              </a:gs>
              <a:gs pos="50000">
                <a:srgbClr val="135D3F">
                  <a:alpha val="81000"/>
                  <a:lumMod val="56000"/>
                  <a:lumOff val="44000"/>
                </a:srgbClr>
              </a:gs>
              <a:gs pos="100000">
                <a:srgbClr val="339966"/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="" xmlns:a16="http://schemas.microsoft.com/office/drawing/2014/main" id="{2270F1FA-0425-408F-9861-80BF5AFB276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2935224" y="2662882"/>
            <a:ext cx="6181344" cy="3344726"/>
          </a:xfrm>
        </p:spPr>
        <p:txBody>
          <a:bodyPr>
            <a:noAutofit/>
          </a:bodyPr>
          <a:lstStyle/>
          <a:p>
            <a:r>
              <a:rPr lang="it-IT" sz="4000" b="1" dirty="0" smtClean="0">
                <a:solidFill>
                  <a:schemeClr val="bg1"/>
                </a:solidFill>
              </a:rPr>
              <a:t/>
            </a:r>
            <a:br>
              <a:rPr lang="it-IT" sz="4000" b="1" dirty="0" smtClean="0">
                <a:solidFill>
                  <a:schemeClr val="bg1"/>
                </a:solidFill>
              </a:rPr>
            </a:br>
            <a:r>
              <a:rPr lang="it-IT" sz="4000" b="1" dirty="0">
                <a:solidFill>
                  <a:schemeClr val="bg1"/>
                </a:solidFill>
              </a:rPr>
              <a:t/>
            </a:r>
            <a:br>
              <a:rPr lang="it-IT" sz="4000" b="1" dirty="0">
                <a:solidFill>
                  <a:schemeClr val="bg1"/>
                </a:solidFill>
              </a:rPr>
            </a:br>
            <a:r>
              <a:rPr lang="it-IT" sz="4000" b="1" dirty="0">
                <a:solidFill>
                  <a:schemeClr val="bg1"/>
                </a:solidFill>
              </a:rPr>
              <a:t/>
            </a:r>
            <a:br>
              <a:rPr lang="it-IT" sz="4000" b="1" dirty="0">
                <a:solidFill>
                  <a:schemeClr val="bg1"/>
                </a:solidFill>
              </a:rPr>
            </a:br>
            <a:endParaRPr lang="it-IT" sz="4000" b="1" dirty="0">
              <a:solidFill>
                <a:schemeClr val="bg1"/>
              </a:solidFill>
            </a:endParaRPr>
          </a:p>
        </p:txBody>
      </p:sp>
      <p:sp>
        <p:nvSpPr>
          <p:cNvPr id="8" name="Rettangolo arrotondato 7"/>
          <p:cNvSpPr/>
          <p:nvPr/>
        </p:nvSpPr>
        <p:spPr>
          <a:xfrm>
            <a:off x="11185219" y="6073588"/>
            <a:ext cx="676656" cy="54864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smtClean="0"/>
              <a:t>19</a:t>
            </a:r>
            <a:endParaRPr lang="it-IT" dirty="0"/>
          </a:p>
        </p:txBody>
      </p:sp>
      <p:sp>
        <p:nvSpPr>
          <p:cNvPr id="15" name="Nastro 1 14"/>
          <p:cNvSpPr/>
          <p:nvPr/>
        </p:nvSpPr>
        <p:spPr>
          <a:xfrm>
            <a:off x="2843786" y="0"/>
            <a:ext cx="8814814" cy="2057400"/>
          </a:xfrm>
          <a:prstGeom prst="ribbon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800" b="1" dirty="0"/>
              <a:t>Riflessioni intorno alla legge </a:t>
            </a:r>
            <a:r>
              <a:rPr lang="it-IT" sz="2800" b="1" dirty="0" smtClean="0"/>
              <a:t>112/2016 </a:t>
            </a:r>
            <a:r>
              <a:rPr lang="it-IT" sz="2800" b="1" dirty="0"/>
              <a:t>e all’ipotesi del “Dopo di Noi”</a:t>
            </a:r>
            <a:endParaRPr lang="it-IT" sz="2800" dirty="0"/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379" y="528918"/>
            <a:ext cx="2232713" cy="6093310"/>
          </a:xfrm>
          <a:prstGeom prst="rect">
            <a:avLst/>
          </a:prstGeom>
        </p:spPr>
      </p:pic>
      <p:pic>
        <p:nvPicPr>
          <p:cNvPr id="6" name="Immagin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6182" y="2293067"/>
            <a:ext cx="6882818" cy="43291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36656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="" xmlns:a16="http://schemas.microsoft.com/office/drawing/2014/main" id="{23962611-DFD5-4092-AAFD-559E3DFCE2C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475489" y="0"/>
            <a:ext cx="10910292" cy="6858000"/>
          </a:xfrm>
          <a:prstGeom prst="rect">
            <a:avLst/>
          </a:prstGeom>
          <a:gradFill>
            <a:gsLst>
              <a:gs pos="0">
                <a:srgbClr val="349C66"/>
              </a:gs>
              <a:gs pos="50000">
                <a:srgbClr val="135D3F">
                  <a:alpha val="81000"/>
                  <a:lumMod val="56000"/>
                  <a:lumOff val="44000"/>
                </a:srgbClr>
              </a:gs>
              <a:gs pos="100000">
                <a:srgbClr val="339966"/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="" xmlns:a16="http://schemas.microsoft.com/office/drawing/2014/main" id="{2270F1FA-0425-408F-9861-80BF5AFB276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2935224" y="2662882"/>
            <a:ext cx="6181344" cy="2786942"/>
          </a:xfrm>
        </p:spPr>
        <p:txBody>
          <a:bodyPr>
            <a:noAutofit/>
          </a:bodyPr>
          <a:lstStyle/>
          <a:p>
            <a:r>
              <a:rPr lang="it-IT" sz="4000" b="1" dirty="0">
                <a:solidFill>
                  <a:schemeClr val="bg1"/>
                </a:solidFill>
              </a:rPr>
              <a:t>coppia coniugata, con due figli maggiorenni, uno dei quali affetto da </a:t>
            </a:r>
            <a:r>
              <a:rPr lang="it-IT" sz="4000" b="1" dirty="0" smtClean="0">
                <a:solidFill>
                  <a:schemeClr val="bg1"/>
                </a:solidFill>
              </a:rPr>
              <a:t>disabilità in </a:t>
            </a:r>
            <a:r>
              <a:rPr lang="it-IT" sz="4000" b="1" dirty="0" err="1" smtClean="0">
                <a:solidFill>
                  <a:schemeClr val="bg1"/>
                </a:solidFill>
              </a:rPr>
              <a:t>Ads</a:t>
            </a:r>
            <a:r>
              <a:rPr lang="it-IT" sz="4000" b="1" dirty="0" smtClean="0">
                <a:solidFill>
                  <a:schemeClr val="bg1"/>
                </a:solidFill>
              </a:rPr>
              <a:t>, rappresenta </a:t>
            </a:r>
            <a:r>
              <a:rPr lang="it-IT" sz="4000" b="1" dirty="0">
                <a:solidFill>
                  <a:schemeClr val="bg1"/>
                </a:solidFill>
              </a:rPr>
              <a:t>lo scenario tradizionalmente designato "</a:t>
            </a:r>
            <a:r>
              <a:rPr lang="it-IT" sz="4000" b="1" dirty="0" err="1">
                <a:solidFill>
                  <a:schemeClr val="bg1"/>
                </a:solidFill>
              </a:rPr>
              <a:t>dopodinoi</a:t>
            </a:r>
            <a:r>
              <a:rPr lang="it-IT" sz="4000" b="1" dirty="0">
                <a:solidFill>
                  <a:schemeClr val="bg1"/>
                </a:solidFill>
              </a:rPr>
              <a:t>"</a:t>
            </a:r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25" y="434032"/>
            <a:ext cx="2469164" cy="2994968"/>
          </a:xfrm>
          <a:prstGeom prst="rect">
            <a:avLst/>
          </a:prstGeom>
        </p:spPr>
      </p:pic>
      <p:sp>
        <p:nvSpPr>
          <p:cNvPr id="8" name="Rettangolo arrotondato 7"/>
          <p:cNvSpPr/>
          <p:nvPr/>
        </p:nvSpPr>
        <p:spPr>
          <a:xfrm>
            <a:off x="10981944" y="6007608"/>
            <a:ext cx="676656" cy="54864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smtClean="0"/>
              <a:t>2</a:t>
            </a:r>
            <a:endParaRPr lang="it-IT" dirty="0"/>
          </a:p>
        </p:txBody>
      </p:sp>
      <p:sp>
        <p:nvSpPr>
          <p:cNvPr id="15" name="Nastro 1 14"/>
          <p:cNvSpPr/>
          <p:nvPr/>
        </p:nvSpPr>
        <p:spPr>
          <a:xfrm>
            <a:off x="3008378" y="210312"/>
            <a:ext cx="6062472" cy="1426464"/>
          </a:xfrm>
          <a:prstGeom prst="ribbon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800" dirty="0" smtClean="0"/>
              <a:t>Il caso (reale) di scuola</a:t>
            </a:r>
            <a:endParaRPr lang="it-IT" sz="2800" dirty="0"/>
          </a:p>
        </p:txBody>
      </p:sp>
      <p:pic>
        <p:nvPicPr>
          <p:cNvPr id="16" name="Immagine 1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04337" y="133069"/>
            <a:ext cx="2147681" cy="57414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82941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86264"/>
            <a:ext cx="12192000" cy="7765230"/>
          </a:xfrm>
          <a:prstGeom prst="rect">
            <a:avLst/>
          </a:prstGeom>
        </p:spPr>
      </p:pic>
      <p:sp>
        <p:nvSpPr>
          <p:cNvPr id="16385" name="Text Box 1"/>
          <p:cNvSpPr txBox="1">
            <a:spLocks noChangeArrowheads="1"/>
          </p:cNvSpPr>
          <p:nvPr/>
        </p:nvSpPr>
        <p:spPr bwMode="auto">
          <a:xfrm>
            <a:off x="5995357" y="-44672"/>
            <a:ext cx="5719314" cy="6135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22680" rIns="0" bIns="0"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>
              <a:lnSpc>
                <a:spcPct val="100000"/>
              </a:lnSpc>
              <a:buClrTx/>
              <a:buFontTx/>
              <a:buNone/>
            </a:pPr>
            <a:r>
              <a:rPr lang="it-IT" altLang="it-IT" sz="4000" dirty="0" smtClean="0">
                <a:solidFill>
                  <a:srgbClr val="0000FF"/>
                </a:solidFill>
                <a:latin typeface="Calibri" panose="020F0502020204030204" pitchFamily="34" charset="0"/>
              </a:rPr>
              <a:t>Gli strumenti del </a:t>
            </a:r>
            <a:r>
              <a:rPr lang="it-IT" altLang="it-IT" sz="4000" dirty="0" err="1" smtClean="0">
                <a:solidFill>
                  <a:srgbClr val="0000FF"/>
                </a:solidFill>
                <a:latin typeface="Calibri" panose="020F0502020204030204" pitchFamily="34" charset="0"/>
              </a:rPr>
              <a:t>Dopodinoi</a:t>
            </a:r>
            <a:endParaRPr lang="it-IT" altLang="it-IT" sz="4000" dirty="0">
              <a:solidFill>
                <a:srgbClr val="0000FF"/>
              </a:solidFill>
              <a:latin typeface="Calibri" panose="020F0502020204030204" pitchFamily="34" charset="0"/>
            </a:endParaRPr>
          </a:p>
        </p:txBody>
      </p:sp>
      <p:sp>
        <p:nvSpPr>
          <p:cNvPr id="16386" name="Oval 2"/>
          <p:cNvSpPr>
            <a:spLocks noChangeArrowheads="1"/>
          </p:cNvSpPr>
          <p:nvPr/>
        </p:nvSpPr>
        <p:spPr bwMode="auto">
          <a:xfrm>
            <a:off x="4099009" y="2429279"/>
            <a:ext cx="3199961" cy="2224522"/>
          </a:xfrm>
          <a:prstGeom prst="ellipse">
            <a:avLst/>
          </a:prstGeom>
          <a:solidFill>
            <a:srgbClr val="99CCFF"/>
          </a:solidFill>
          <a:ln w="9360" cap="sq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2800" tIns="55800" rIns="82800" bIns="41400"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>
              <a:buClrTx/>
              <a:buFontTx/>
              <a:buNone/>
            </a:pPr>
            <a:r>
              <a:rPr lang="it-IT" altLang="it-IT" sz="2500" dirty="0">
                <a:solidFill>
                  <a:srgbClr val="000000"/>
                </a:solidFill>
                <a:cs typeface="Arial Unicode MS" panose="020B0604020202020204" pitchFamily="34" charset="-128"/>
              </a:rPr>
              <a:t>Beneficiario</a:t>
            </a:r>
          </a:p>
          <a:p>
            <a:pPr algn="ctr">
              <a:buClrTx/>
              <a:buFontTx/>
              <a:buNone/>
            </a:pPr>
            <a:r>
              <a:rPr lang="it-IT" altLang="it-IT" sz="2500" dirty="0">
                <a:solidFill>
                  <a:srgbClr val="000000"/>
                </a:solidFill>
                <a:cs typeface="Arial Unicode MS" panose="020B0604020202020204" pitchFamily="34" charset="-128"/>
              </a:rPr>
              <a:t>misura di</a:t>
            </a:r>
          </a:p>
          <a:p>
            <a:pPr algn="ctr">
              <a:buClrTx/>
              <a:buFontTx/>
              <a:buNone/>
            </a:pPr>
            <a:r>
              <a:rPr lang="it-IT" altLang="it-IT" sz="2500" dirty="0">
                <a:solidFill>
                  <a:srgbClr val="000000"/>
                </a:solidFill>
                <a:cs typeface="Arial Unicode MS" panose="020B0604020202020204" pitchFamily="34" charset="-128"/>
              </a:rPr>
              <a:t>protezione</a:t>
            </a:r>
          </a:p>
        </p:txBody>
      </p:sp>
      <p:sp>
        <p:nvSpPr>
          <p:cNvPr id="16388" name="AutoShape 4"/>
          <p:cNvSpPr>
            <a:spLocks noChangeArrowheads="1"/>
          </p:cNvSpPr>
          <p:nvPr/>
        </p:nvSpPr>
        <p:spPr bwMode="auto">
          <a:xfrm>
            <a:off x="3995480" y="1169160"/>
            <a:ext cx="6382870" cy="976255"/>
          </a:xfrm>
          <a:prstGeom prst="roundRect">
            <a:avLst>
              <a:gd name="adj" fmla="val 16667"/>
            </a:avLst>
          </a:prstGeom>
          <a:solidFill>
            <a:srgbClr val="99CCFF"/>
          </a:solidFill>
          <a:ln w="9360" cap="sq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2800" tIns="55800" rIns="82800" bIns="41400"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>
              <a:buClrTx/>
              <a:buFontTx/>
              <a:buNone/>
            </a:pPr>
            <a:r>
              <a:rPr lang="it-IT" altLang="it-IT" sz="2500" dirty="0" smtClean="0">
                <a:solidFill>
                  <a:srgbClr val="000000"/>
                </a:solidFill>
                <a:cs typeface="Arial Unicode MS" panose="020B0604020202020204" pitchFamily="34" charset="-128"/>
              </a:rPr>
              <a:t>Fondo per l’assistenza e il sostegno </a:t>
            </a:r>
            <a:endParaRPr lang="it-IT" altLang="it-IT" sz="2500" dirty="0">
              <a:solidFill>
                <a:srgbClr val="000000"/>
              </a:solidFill>
              <a:cs typeface="Arial Unicode MS" panose="020B0604020202020204" pitchFamily="34" charset="-128"/>
            </a:endParaRPr>
          </a:p>
        </p:txBody>
      </p:sp>
      <p:sp>
        <p:nvSpPr>
          <p:cNvPr id="16390" name="Rectangle 6"/>
          <p:cNvSpPr>
            <a:spLocks noChangeArrowheads="1"/>
          </p:cNvSpPr>
          <p:nvPr/>
        </p:nvSpPr>
        <p:spPr bwMode="auto">
          <a:xfrm>
            <a:off x="3771598" y="5508886"/>
            <a:ext cx="3256856" cy="1078978"/>
          </a:xfrm>
          <a:prstGeom prst="rect">
            <a:avLst/>
          </a:prstGeom>
          <a:solidFill>
            <a:srgbClr val="99CCFF"/>
          </a:solidFill>
          <a:ln w="9360" cap="sq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2800" tIns="55800" rIns="82800" bIns="41400"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>
              <a:buClrTx/>
              <a:buFontTx/>
              <a:buNone/>
            </a:pPr>
            <a:r>
              <a:rPr lang="it-IT" altLang="it-IT" sz="2500" dirty="0" smtClean="0">
                <a:solidFill>
                  <a:srgbClr val="000000"/>
                </a:solidFill>
                <a:cs typeface="Arial Unicode MS" panose="020B0604020202020204" pitchFamily="34" charset="-128"/>
              </a:rPr>
              <a:t>fedecommesso</a:t>
            </a:r>
            <a:endParaRPr lang="it-IT" altLang="it-IT" sz="2500" dirty="0">
              <a:solidFill>
                <a:srgbClr val="000000"/>
              </a:solidFill>
              <a:cs typeface="Arial Unicode MS" panose="020B0604020202020204" pitchFamily="34" charset="-128"/>
            </a:endParaRPr>
          </a:p>
        </p:txBody>
      </p:sp>
      <p:sp>
        <p:nvSpPr>
          <p:cNvPr id="16393" name="AutoShape 9"/>
          <p:cNvSpPr>
            <a:spLocks noChangeArrowheads="1"/>
          </p:cNvSpPr>
          <p:nvPr/>
        </p:nvSpPr>
        <p:spPr bwMode="auto">
          <a:xfrm>
            <a:off x="8006336" y="2484486"/>
            <a:ext cx="4061011" cy="1324266"/>
          </a:xfrm>
          <a:prstGeom prst="roundRect">
            <a:avLst>
              <a:gd name="adj" fmla="val 16667"/>
            </a:avLst>
          </a:prstGeom>
          <a:solidFill>
            <a:srgbClr val="99CCFF"/>
          </a:solidFill>
          <a:ln w="9360" cap="sq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2800" tIns="55800" rIns="82800" bIns="41400"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>
              <a:buClrTx/>
              <a:buFontTx/>
              <a:buNone/>
            </a:pPr>
            <a:r>
              <a:rPr lang="it-IT" altLang="it-IT" sz="2500" dirty="0" smtClean="0">
                <a:solidFill>
                  <a:srgbClr val="000000"/>
                </a:solidFill>
                <a:cs typeface="Arial Unicode MS" panose="020B0604020202020204" pitchFamily="34" charset="-128"/>
              </a:rPr>
              <a:t>Atto di destinazione</a:t>
            </a:r>
            <a:endParaRPr lang="it-IT" altLang="it-IT" sz="2500" dirty="0">
              <a:solidFill>
                <a:srgbClr val="000000"/>
              </a:solidFill>
              <a:cs typeface="Arial Unicode MS" panose="020B0604020202020204" pitchFamily="34" charset="-128"/>
            </a:endParaRPr>
          </a:p>
        </p:txBody>
      </p:sp>
      <p:sp>
        <p:nvSpPr>
          <p:cNvPr id="16396" name="Oval 12"/>
          <p:cNvSpPr>
            <a:spLocks noChangeArrowheads="1"/>
          </p:cNvSpPr>
          <p:nvPr/>
        </p:nvSpPr>
        <p:spPr bwMode="auto">
          <a:xfrm>
            <a:off x="288499" y="2712469"/>
            <a:ext cx="2386838" cy="1364956"/>
          </a:xfrm>
          <a:prstGeom prst="ellipse">
            <a:avLst/>
          </a:prstGeom>
          <a:solidFill>
            <a:srgbClr val="99CCFF"/>
          </a:solidFill>
          <a:ln w="9360" cap="sq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2800" tIns="55800" rIns="82800" bIns="41400"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>
              <a:buClrTx/>
              <a:buFontTx/>
              <a:buNone/>
            </a:pPr>
            <a:r>
              <a:rPr lang="it-IT" altLang="it-IT" sz="2500" dirty="0" err="1">
                <a:solidFill>
                  <a:srgbClr val="000000"/>
                </a:solidFill>
                <a:cs typeface="Arial Unicode MS" panose="020B0604020202020204" pitchFamily="34" charset="-128"/>
              </a:rPr>
              <a:t>A.d.S</a:t>
            </a:r>
            <a:r>
              <a:rPr lang="it-IT" altLang="it-IT" sz="2500" dirty="0">
                <a:solidFill>
                  <a:srgbClr val="000000"/>
                </a:solidFill>
                <a:cs typeface="Arial Unicode MS" panose="020B0604020202020204" pitchFamily="34" charset="-128"/>
              </a:rPr>
              <a:t>.</a:t>
            </a:r>
          </a:p>
        </p:txBody>
      </p:sp>
      <p:sp>
        <p:nvSpPr>
          <p:cNvPr id="16398" name="AutoShape 14"/>
          <p:cNvSpPr>
            <a:spLocks noChangeArrowheads="1"/>
          </p:cNvSpPr>
          <p:nvPr/>
        </p:nvSpPr>
        <p:spPr bwMode="auto">
          <a:xfrm>
            <a:off x="887000" y="4892040"/>
            <a:ext cx="2027677" cy="1658301"/>
          </a:xfrm>
          <a:prstGeom prst="pentagon">
            <a:avLst/>
          </a:prstGeom>
          <a:solidFill>
            <a:srgbClr val="99CCFF"/>
          </a:solidFill>
          <a:ln w="9360" cap="sq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2800" tIns="55800" rIns="82800" bIns="41400"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>
              <a:buClrTx/>
              <a:buFontTx/>
              <a:buNone/>
            </a:pPr>
            <a:r>
              <a:rPr lang="it-IT" altLang="it-IT" sz="2500" dirty="0" smtClean="0">
                <a:solidFill>
                  <a:srgbClr val="000000"/>
                </a:solidFill>
                <a:cs typeface="Arial Unicode MS" panose="020B0604020202020204" pitchFamily="34" charset="-128"/>
              </a:rPr>
              <a:t>Trust</a:t>
            </a:r>
            <a:endParaRPr lang="it-IT" altLang="it-IT" sz="2500" dirty="0">
              <a:solidFill>
                <a:srgbClr val="000000"/>
              </a:solidFill>
              <a:cs typeface="Arial Unicode MS" panose="020B0604020202020204" pitchFamily="34" charset="-128"/>
            </a:endParaRPr>
          </a:p>
        </p:txBody>
      </p:sp>
      <p:sp>
        <p:nvSpPr>
          <p:cNvPr id="16403" name="AutoShape 19"/>
          <p:cNvSpPr>
            <a:spLocks noChangeArrowheads="1"/>
          </p:cNvSpPr>
          <p:nvPr/>
        </p:nvSpPr>
        <p:spPr bwMode="auto">
          <a:xfrm>
            <a:off x="132920" y="60578"/>
            <a:ext cx="2697997" cy="1016581"/>
          </a:xfrm>
          <a:prstGeom prst="foldedCorner">
            <a:avLst>
              <a:gd name="adj" fmla="val 12500"/>
            </a:avLst>
          </a:prstGeom>
          <a:solidFill>
            <a:srgbClr val="FFFF99"/>
          </a:solidFill>
          <a:ln w="9360" cap="sq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2800" tIns="55800" rIns="82800" bIns="41400"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>
              <a:buClrTx/>
              <a:buFontTx/>
              <a:buNone/>
            </a:pPr>
            <a:r>
              <a:rPr lang="it-IT" altLang="it-IT" sz="2500" dirty="0" smtClean="0">
                <a:solidFill>
                  <a:srgbClr val="000000"/>
                </a:solidFill>
                <a:cs typeface="Arial Unicode MS" panose="020B0604020202020204" pitchFamily="34" charset="-128"/>
              </a:rPr>
              <a:t>Progetto di vita</a:t>
            </a:r>
            <a:endParaRPr lang="it-IT" altLang="it-IT" sz="2500" dirty="0">
              <a:solidFill>
                <a:srgbClr val="000000"/>
              </a:solidFill>
              <a:cs typeface="Arial Unicode MS" panose="020B0604020202020204" pitchFamily="34" charset="-128"/>
            </a:endParaRPr>
          </a:p>
        </p:txBody>
      </p:sp>
      <p:sp>
        <p:nvSpPr>
          <p:cNvPr id="16404" name="AutoShape 20"/>
          <p:cNvSpPr>
            <a:spLocks noChangeArrowheads="1"/>
          </p:cNvSpPr>
          <p:nvPr/>
        </p:nvSpPr>
        <p:spPr bwMode="auto">
          <a:xfrm>
            <a:off x="8937813" y="4892040"/>
            <a:ext cx="2881074" cy="1156335"/>
          </a:xfrm>
          <a:prstGeom prst="foldedCorner">
            <a:avLst>
              <a:gd name="adj" fmla="val 12500"/>
            </a:avLst>
          </a:prstGeom>
          <a:solidFill>
            <a:srgbClr val="FFFF99"/>
          </a:solidFill>
          <a:ln w="9360" cap="sq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2800" tIns="55800" rIns="82800" bIns="41400"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>
              <a:buClrTx/>
              <a:buFontTx/>
              <a:buNone/>
            </a:pPr>
            <a:r>
              <a:rPr lang="it-IT" altLang="it-IT" sz="2500" dirty="0" smtClean="0">
                <a:solidFill>
                  <a:srgbClr val="000000"/>
                </a:solidFill>
                <a:cs typeface="Arial Unicode MS" panose="020B0604020202020204" pitchFamily="34" charset="-128"/>
              </a:rPr>
              <a:t>Progetto socio </a:t>
            </a:r>
          </a:p>
          <a:p>
            <a:pPr algn="ctr">
              <a:buClrTx/>
              <a:buFontTx/>
              <a:buNone/>
            </a:pPr>
            <a:r>
              <a:rPr lang="it-IT" altLang="it-IT" sz="2500" dirty="0" smtClean="0">
                <a:solidFill>
                  <a:srgbClr val="000000"/>
                </a:solidFill>
                <a:cs typeface="Arial Unicode MS" panose="020B0604020202020204" pitchFamily="34" charset="-128"/>
              </a:rPr>
              <a:t>assistenziale</a:t>
            </a:r>
            <a:endParaRPr lang="it-IT" altLang="it-IT" sz="2500" dirty="0">
              <a:solidFill>
                <a:srgbClr val="000000"/>
              </a:solidFill>
              <a:cs typeface="Arial Unicode MS" panose="020B0604020202020204" pitchFamily="34" charset="-128"/>
            </a:endParaRPr>
          </a:p>
        </p:txBody>
      </p:sp>
      <p:sp>
        <p:nvSpPr>
          <p:cNvPr id="22" name="Rettangolo arrotondato 21"/>
          <p:cNvSpPr/>
          <p:nvPr/>
        </p:nvSpPr>
        <p:spPr>
          <a:xfrm>
            <a:off x="11142231" y="6194358"/>
            <a:ext cx="676656" cy="54864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smtClean="0"/>
              <a:t>20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21176393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 additive="repl">
                                        <p:cTn id="7" dur="500"/>
                                        <p:tgtEl>
                                          <p:spTgt spid="163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 additive="repl">
                                        <p:cTn id="12" dur="50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6" dur="4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 additive="repl">
                                        <p:cTn id="17" dur="2000"/>
                                        <p:tgtEl>
                                          <p:spTgt spid="16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1" dur="4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 additive="repl">
                                        <p:cTn id="22" dur="2000"/>
                                        <p:tgtEl>
                                          <p:spTgt spid="163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6" dur="4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 additive="repl">
                                        <p:cTn id="27" dur="2000"/>
                                        <p:tgtEl>
                                          <p:spTgt spid="163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31" dur="4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 additive="repl">
                                        <p:cTn id="32" dur="2000"/>
                                        <p:tgtEl>
                                          <p:spTgt spid="163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36" dur="4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 additive="repl">
                                        <p:cTn id="37" dur="2000"/>
                                        <p:tgtEl>
                                          <p:spTgt spid="163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41" dur="4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 additive="repl">
                                        <p:cTn id="42" dur="2000"/>
                                        <p:tgtEl>
                                          <p:spTgt spid="164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46" dur="4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 additive="repl">
                                        <p:cTn id="47" dur="2000"/>
                                        <p:tgtEl>
                                          <p:spTgt spid="164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="" xmlns:a16="http://schemas.microsoft.com/office/drawing/2014/main" id="{23962611-DFD5-4092-AAFD-559E3DFCE2C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475489" y="0"/>
            <a:ext cx="10910292" cy="6858000"/>
          </a:xfrm>
          <a:prstGeom prst="rect">
            <a:avLst/>
          </a:prstGeom>
          <a:gradFill>
            <a:gsLst>
              <a:gs pos="0">
                <a:srgbClr val="349C66"/>
              </a:gs>
              <a:gs pos="50000">
                <a:srgbClr val="135D3F">
                  <a:alpha val="81000"/>
                  <a:lumMod val="56000"/>
                  <a:lumOff val="44000"/>
                </a:srgbClr>
              </a:gs>
              <a:gs pos="100000">
                <a:srgbClr val="339966"/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="" xmlns:a16="http://schemas.microsoft.com/office/drawing/2014/main" id="{2270F1FA-0425-408F-9861-80BF5AFB276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Titolo 7">
            <a:extLst>
              <a:ext uri="{FF2B5EF4-FFF2-40B4-BE49-F238E27FC236}">
                <a16:creationId xmlns="" xmlns:a16="http://schemas.microsoft.com/office/drawing/2014/main" id="{C3A9C033-9C96-45B7-BC54-6DA7015D1B6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023554" y="1024675"/>
            <a:ext cx="5614539" cy="1607391"/>
          </a:xfrm>
        </p:spPr>
        <p:txBody>
          <a:bodyPr>
            <a:normAutofit fontScale="90000"/>
          </a:bodyPr>
          <a:lstStyle/>
          <a:p>
            <a:r>
              <a:rPr lang="it-IT" u="sng" dirty="0" err="1">
                <a:solidFill>
                  <a:schemeClr val="bg1"/>
                </a:solidFill>
              </a:rPr>
              <a:t>That’s</a:t>
            </a:r>
            <a:r>
              <a:rPr lang="it-IT" u="sng" dirty="0">
                <a:solidFill>
                  <a:schemeClr val="bg1"/>
                </a:solidFill>
              </a:rPr>
              <a:t> </a:t>
            </a:r>
            <a:r>
              <a:rPr lang="it-IT" u="sng" dirty="0" err="1" smtClean="0">
                <a:solidFill>
                  <a:schemeClr val="bg1"/>
                </a:solidFill>
              </a:rPr>
              <a:t>all</a:t>
            </a:r>
            <a:r>
              <a:rPr lang="it-IT" u="sng" dirty="0" smtClean="0">
                <a:solidFill>
                  <a:schemeClr val="bg1"/>
                </a:solidFill>
              </a:rPr>
              <a:t>!</a:t>
            </a:r>
            <a:r>
              <a:rPr lang="it-IT" u="sng" dirty="0">
                <a:solidFill>
                  <a:schemeClr val="bg1"/>
                </a:solidFill>
              </a:rPr>
              <a:t/>
            </a:r>
            <a:br>
              <a:rPr lang="it-IT" u="sng" dirty="0">
                <a:solidFill>
                  <a:schemeClr val="bg1"/>
                </a:solidFill>
              </a:rPr>
            </a:br>
            <a:r>
              <a:rPr lang="it-IT" u="sng" dirty="0" err="1" smtClean="0">
                <a:solidFill>
                  <a:schemeClr val="bg1"/>
                </a:solidFill>
              </a:rPr>
              <a:t>Thanks</a:t>
            </a:r>
            <a:endParaRPr lang="it-IT" dirty="0">
              <a:solidFill>
                <a:schemeClr val="bg1"/>
              </a:solidFill>
            </a:endParaRPr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4965" y="2796658"/>
            <a:ext cx="4489154" cy="2525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360598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="" xmlns:a16="http://schemas.microsoft.com/office/drawing/2014/main" id="{23962611-DFD5-4092-AAFD-559E3DFCE2C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475489" y="0"/>
            <a:ext cx="10910292" cy="6858000"/>
          </a:xfrm>
          <a:prstGeom prst="rect">
            <a:avLst/>
          </a:prstGeom>
          <a:gradFill>
            <a:gsLst>
              <a:gs pos="0">
                <a:srgbClr val="349C66"/>
              </a:gs>
              <a:gs pos="50000">
                <a:srgbClr val="135D3F">
                  <a:alpha val="81000"/>
                  <a:lumMod val="56000"/>
                  <a:lumOff val="44000"/>
                </a:srgbClr>
              </a:gs>
              <a:gs pos="100000">
                <a:srgbClr val="339966"/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="" xmlns:a16="http://schemas.microsoft.com/office/drawing/2014/main" id="{2270F1FA-0425-408F-9861-80BF5AFB276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type="subTitle" idx="1"/>
          </p:nvPr>
        </p:nvSpPr>
        <p:spPr>
          <a:xfrm>
            <a:off x="2824807" y="1440180"/>
            <a:ext cx="6542385" cy="3977639"/>
          </a:xfrm>
        </p:spPr>
        <p:txBody>
          <a:bodyPr>
            <a:noAutofit/>
          </a:bodyPr>
          <a:lstStyle/>
          <a:p>
            <a:pPr algn="l"/>
            <a:r>
              <a:rPr lang="it-IT" altLang="it-IT" sz="3200" dirty="0">
                <a:solidFill>
                  <a:schemeClr val="bg1"/>
                </a:solidFill>
              </a:rPr>
              <a:t>Le principali risorse patrimoniali </a:t>
            </a:r>
            <a:endParaRPr lang="it-IT" altLang="it-IT" sz="3200" dirty="0" smtClean="0">
              <a:solidFill>
                <a:schemeClr val="bg1"/>
              </a:solidFill>
            </a:endParaRPr>
          </a:p>
          <a:p>
            <a:pPr algn="l"/>
            <a:r>
              <a:rPr lang="it-IT" altLang="it-IT" sz="3200" dirty="0" smtClean="0">
                <a:solidFill>
                  <a:schemeClr val="bg1"/>
                </a:solidFill>
              </a:rPr>
              <a:t>della </a:t>
            </a:r>
            <a:r>
              <a:rPr lang="it-IT" altLang="it-IT" sz="3200" dirty="0">
                <a:solidFill>
                  <a:schemeClr val="bg1"/>
                </a:solidFill>
              </a:rPr>
              <a:t>famiglia </a:t>
            </a:r>
            <a:r>
              <a:rPr lang="it-IT" altLang="it-IT" sz="3200" dirty="0" smtClean="0">
                <a:solidFill>
                  <a:schemeClr val="bg1"/>
                </a:solidFill>
              </a:rPr>
              <a:t>consistono </a:t>
            </a:r>
            <a:r>
              <a:rPr lang="it-IT" altLang="it-IT" sz="3200" dirty="0">
                <a:solidFill>
                  <a:schemeClr val="bg1"/>
                </a:solidFill>
              </a:rPr>
              <a:t>in alcuni immobili: il marito </a:t>
            </a:r>
            <a:r>
              <a:rPr lang="it-IT" altLang="it-IT" sz="3200" dirty="0" smtClean="0">
                <a:solidFill>
                  <a:schemeClr val="bg1"/>
                </a:solidFill>
              </a:rPr>
              <a:t>è </a:t>
            </a:r>
            <a:r>
              <a:rPr lang="it-IT" altLang="it-IT" sz="3200" dirty="0">
                <a:solidFill>
                  <a:schemeClr val="bg1"/>
                </a:solidFill>
              </a:rPr>
              <a:t>proprietario dell'alloggio ove è fissata la residenza, nonché di un negozio;  la moglie </a:t>
            </a:r>
            <a:r>
              <a:rPr lang="it-IT" altLang="it-IT" sz="3200" dirty="0" smtClean="0">
                <a:solidFill>
                  <a:schemeClr val="bg1"/>
                </a:solidFill>
              </a:rPr>
              <a:t>di </a:t>
            </a:r>
            <a:r>
              <a:rPr lang="it-IT" altLang="it-IT" sz="3200" dirty="0">
                <a:solidFill>
                  <a:schemeClr val="bg1"/>
                </a:solidFill>
              </a:rPr>
              <a:t>un </a:t>
            </a:r>
            <a:r>
              <a:rPr lang="it-IT" altLang="it-IT" sz="3200" dirty="0" smtClean="0">
                <a:solidFill>
                  <a:schemeClr val="bg1"/>
                </a:solidFill>
              </a:rPr>
              <a:t>alloggio </a:t>
            </a:r>
            <a:r>
              <a:rPr lang="it-IT" altLang="it-IT" sz="3200" dirty="0">
                <a:solidFill>
                  <a:schemeClr val="bg1"/>
                </a:solidFill>
              </a:rPr>
              <a:t>locato; i coniugi </a:t>
            </a:r>
            <a:r>
              <a:rPr lang="it-IT" altLang="it-IT" sz="3200" dirty="0" smtClean="0">
                <a:solidFill>
                  <a:schemeClr val="bg1"/>
                </a:solidFill>
              </a:rPr>
              <a:t>sono cointestatari </a:t>
            </a:r>
            <a:r>
              <a:rPr lang="it-IT" altLang="it-IT" sz="3200" dirty="0">
                <a:solidFill>
                  <a:schemeClr val="bg1"/>
                </a:solidFill>
              </a:rPr>
              <a:t>di un box</a:t>
            </a:r>
            <a:r>
              <a:rPr lang="it-IT" altLang="it-IT" sz="3200" dirty="0" smtClean="0">
                <a:solidFill>
                  <a:schemeClr val="bg1"/>
                </a:solidFill>
              </a:rPr>
              <a:t>. </a:t>
            </a:r>
          </a:p>
          <a:p>
            <a:pPr algn="l"/>
            <a:r>
              <a:rPr lang="it-IT" altLang="it-IT" sz="3200" dirty="0" smtClean="0">
                <a:solidFill>
                  <a:schemeClr val="bg1"/>
                </a:solidFill>
              </a:rPr>
              <a:t>C’è poi un </a:t>
            </a:r>
            <a:r>
              <a:rPr lang="it-IT" altLang="it-IT" sz="3200" dirty="0">
                <a:solidFill>
                  <a:schemeClr val="bg1"/>
                </a:solidFill>
              </a:rPr>
              <a:t>mutuo ipotecario. </a:t>
            </a:r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85110" y="0"/>
            <a:ext cx="3206890" cy="2134040"/>
          </a:xfrm>
          <a:prstGeom prst="rect">
            <a:avLst/>
          </a:prstGeom>
        </p:spPr>
      </p:pic>
      <p:pic>
        <p:nvPicPr>
          <p:cNvPr id="4" name="Immagin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857500" cy="2134040"/>
          </a:xfrm>
          <a:prstGeom prst="rect">
            <a:avLst/>
          </a:prstGeom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2693" y="4791456"/>
            <a:ext cx="2857500" cy="2066543"/>
          </a:xfrm>
          <a:prstGeom prst="rect">
            <a:avLst/>
          </a:prstGeom>
        </p:spPr>
      </p:pic>
      <p:pic>
        <p:nvPicPr>
          <p:cNvPr id="6" name="Immagin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24790" y="4660104"/>
            <a:ext cx="2767210" cy="2072737"/>
          </a:xfrm>
          <a:prstGeom prst="rect">
            <a:avLst/>
          </a:prstGeom>
        </p:spPr>
      </p:pic>
      <p:sp>
        <p:nvSpPr>
          <p:cNvPr id="7" name="Rettangolo arrotondato 6"/>
          <p:cNvSpPr/>
          <p:nvPr/>
        </p:nvSpPr>
        <p:spPr>
          <a:xfrm>
            <a:off x="8229600" y="6272784"/>
            <a:ext cx="932688" cy="46005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smtClean="0"/>
              <a:t>3</a:t>
            </a:r>
            <a:endParaRPr lang="it-IT" dirty="0"/>
          </a:p>
        </p:txBody>
      </p:sp>
      <p:sp>
        <p:nvSpPr>
          <p:cNvPr id="14" name="Freccia angolare in su 13"/>
          <p:cNvSpPr/>
          <p:nvPr/>
        </p:nvSpPr>
        <p:spPr>
          <a:xfrm>
            <a:off x="8705088" y="2134040"/>
            <a:ext cx="1124712" cy="718888"/>
          </a:xfrm>
          <a:prstGeom prst="bent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5" name="Freccia angolare in su 14"/>
          <p:cNvSpPr/>
          <p:nvPr/>
        </p:nvSpPr>
        <p:spPr>
          <a:xfrm flipH="1">
            <a:off x="1858531" y="2134040"/>
            <a:ext cx="908677" cy="1534769"/>
          </a:xfrm>
          <a:prstGeom prst="bent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6" name="Freccia angolare in su 15"/>
          <p:cNvSpPr/>
          <p:nvPr/>
        </p:nvSpPr>
        <p:spPr>
          <a:xfrm rot="10800000">
            <a:off x="1939680" y="4301049"/>
            <a:ext cx="845038" cy="490406"/>
          </a:xfrm>
          <a:prstGeom prst="bent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7" name="Freccia a destra con strisce 16"/>
          <p:cNvSpPr/>
          <p:nvPr/>
        </p:nvSpPr>
        <p:spPr>
          <a:xfrm>
            <a:off x="8083647" y="4766310"/>
            <a:ext cx="1069848" cy="585215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368165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="" xmlns:a16="http://schemas.microsoft.com/office/drawing/2014/main" id="{23962611-DFD5-4092-AAFD-559E3DFCE2C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475489" y="0"/>
            <a:ext cx="10910292" cy="6858000"/>
          </a:xfrm>
          <a:prstGeom prst="rect">
            <a:avLst/>
          </a:prstGeom>
          <a:gradFill>
            <a:gsLst>
              <a:gs pos="0">
                <a:srgbClr val="349C66"/>
              </a:gs>
              <a:gs pos="50000">
                <a:srgbClr val="135D3F">
                  <a:alpha val="81000"/>
                  <a:lumMod val="56000"/>
                  <a:lumOff val="44000"/>
                </a:srgbClr>
              </a:gs>
              <a:gs pos="100000">
                <a:srgbClr val="339966"/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="" xmlns:a16="http://schemas.microsoft.com/office/drawing/2014/main" id="{2270F1FA-0425-408F-9861-80BF5AFB276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type="subTitle" idx="1"/>
          </p:nvPr>
        </p:nvSpPr>
        <p:spPr>
          <a:xfrm>
            <a:off x="2748951" y="1696212"/>
            <a:ext cx="6694097" cy="3977639"/>
          </a:xfrm>
        </p:spPr>
        <p:txBody>
          <a:bodyPr>
            <a:noAutofit/>
          </a:bodyPr>
          <a:lstStyle/>
          <a:p>
            <a:pPr algn="l"/>
            <a:r>
              <a:rPr lang="it-IT" altLang="it-IT" sz="3600" dirty="0" smtClean="0">
                <a:solidFill>
                  <a:schemeClr val="bg1"/>
                </a:solidFill>
              </a:rPr>
              <a:t>Gli strumenti giuridici utilizzabili: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it-IT" altLang="it-IT" sz="3600" dirty="0" smtClean="0">
                <a:solidFill>
                  <a:schemeClr val="bg1"/>
                </a:solidFill>
              </a:rPr>
              <a:t>Fedecommesso.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it-IT" altLang="it-IT" sz="3600" dirty="0" smtClean="0">
                <a:solidFill>
                  <a:schemeClr val="bg1"/>
                </a:solidFill>
              </a:rPr>
              <a:t>Fondazione </a:t>
            </a:r>
            <a:r>
              <a:rPr lang="it-IT" altLang="it-IT" sz="3600" dirty="0">
                <a:solidFill>
                  <a:schemeClr val="bg1"/>
                </a:solidFill>
              </a:rPr>
              <a:t>di </a:t>
            </a:r>
            <a:r>
              <a:rPr lang="it-IT" altLang="it-IT" sz="3600" dirty="0" smtClean="0">
                <a:solidFill>
                  <a:schemeClr val="bg1"/>
                </a:solidFill>
              </a:rPr>
              <a:t>famiglia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it-IT" altLang="it-IT" sz="3600" dirty="0" smtClean="0">
                <a:solidFill>
                  <a:schemeClr val="bg1"/>
                </a:solidFill>
              </a:rPr>
              <a:t>Atto </a:t>
            </a:r>
            <a:r>
              <a:rPr lang="it-IT" altLang="it-IT" sz="3600" dirty="0">
                <a:solidFill>
                  <a:schemeClr val="bg1"/>
                </a:solidFill>
              </a:rPr>
              <a:t>di destinazione </a:t>
            </a:r>
            <a:r>
              <a:rPr lang="it-IT" altLang="it-IT" sz="3600" dirty="0" smtClean="0">
                <a:solidFill>
                  <a:schemeClr val="bg1"/>
                </a:solidFill>
              </a:rPr>
              <a:t>art</a:t>
            </a:r>
            <a:r>
              <a:rPr lang="it-IT" altLang="it-IT" sz="3600" dirty="0">
                <a:solidFill>
                  <a:schemeClr val="bg1"/>
                </a:solidFill>
              </a:rPr>
              <a:t>. </a:t>
            </a:r>
            <a:r>
              <a:rPr lang="it-IT" altLang="it-IT" sz="3600" dirty="0" smtClean="0">
                <a:solidFill>
                  <a:schemeClr val="bg1"/>
                </a:solidFill>
              </a:rPr>
              <a:t>2645ter c.c.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it-IT" altLang="it-IT" sz="3600" dirty="0" smtClean="0">
                <a:solidFill>
                  <a:schemeClr val="bg1"/>
                </a:solidFill>
              </a:rPr>
              <a:t>Trust</a:t>
            </a:r>
            <a:r>
              <a:rPr lang="it-IT" altLang="it-IT" sz="3600" dirty="0">
                <a:solidFill>
                  <a:schemeClr val="bg1"/>
                </a:solidFill>
              </a:rPr>
              <a:t>.</a:t>
            </a:r>
          </a:p>
          <a:p>
            <a:pPr algn="l"/>
            <a:endParaRPr lang="it-IT" altLang="it-IT" sz="3200" dirty="0">
              <a:solidFill>
                <a:schemeClr val="bg1"/>
              </a:solidFill>
            </a:endParaRPr>
          </a:p>
        </p:txBody>
      </p:sp>
      <p:pic>
        <p:nvPicPr>
          <p:cNvPr id="7" name="Immagin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523744" cy="3238500"/>
          </a:xfrm>
          <a:prstGeom prst="rect">
            <a:avLst/>
          </a:prstGeom>
        </p:spPr>
      </p:pic>
      <p:sp>
        <p:nvSpPr>
          <p:cNvPr id="10" name="Rettangolo arrotondato 9"/>
          <p:cNvSpPr/>
          <p:nvPr/>
        </p:nvSpPr>
        <p:spPr>
          <a:xfrm>
            <a:off x="10928582" y="6254496"/>
            <a:ext cx="932688" cy="46005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/>
              <a:t>4</a:t>
            </a:r>
          </a:p>
        </p:txBody>
      </p:sp>
      <p:pic>
        <p:nvPicPr>
          <p:cNvPr id="12" name="Immagin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98215" y="261315"/>
            <a:ext cx="1590675" cy="5343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73880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="" xmlns:a16="http://schemas.microsoft.com/office/drawing/2014/main" id="{3B854194-185D-494D-905C-7C7CB2E30F6E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2" y="0"/>
            <a:ext cx="6082111" cy="6858000"/>
          </a:xfrm>
          <a:prstGeom prst="rect">
            <a:avLst/>
          </a:prstGeom>
          <a:solidFill>
            <a:srgbClr val="4CDC8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="" xmlns:a16="http://schemas.microsoft.com/office/drawing/2014/main" id="{B4F5FA0D-0104-4987-8241-EFF7C85B88DE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2" y="0"/>
            <a:ext cx="12191999" cy="6858000"/>
          </a:xfrm>
          <a:prstGeom prst="rect">
            <a:avLst/>
          </a:prstGeom>
          <a:gradFill>
            <a:gsLst>
              <a:gs pos="0">
                <a:srgbClr val="ACEED3"/>
              </a:gs>
              <a:gs pos="25000">
                <a:srgbClr val="3AB072"/>
              </a:gs>
              <a:gs pos="94000">
                <a:srgbClr val="349C66"/>
              </a:gs>
              <a:gs pos="100000">
                <a:srgbClr val="135D3F"/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>
            <a:extLst>
              <a:ext uri="{FF2B5EF4-FFF2-40B4-BE49-F238E27FC236}">
                <a16:creationId xmlns="" xmlns:a16="http://schemas.microsoft.com/office/drawing/2014/main" id="{2897127E-6CEF-446C-BE87-93B7C46E49D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101" y="1536192"/>
            <a:ext cx="4829731" cy="2760099"/>
          </a:xfrm>
        </p:spPr>
        <p:txBody>
          <a:bodyPr>
            <a:normAutofit fontScale="90000"/>
          </a:bodyPr>
          <a:lstStyle/>
          <a:p>
            <a:pPr algn="ctr">
              <a:lnSpc>
                <a:spcPct val="100000"/>
              </a:lnSpc>
            </a:pPr>
            <a:r>
              <a:rPr lang="it-IT" altLang="it-IT" sz="6000" dirty="0" smtClean="0">
                <a:solidFill>
                  <a:schemeClr val="bg1"/>
                </a:solidFill>
                <a:latin typeface="Calibri" panose="020F0502020204030204" pitchFamily="34" charset="0"/>
              </a:rPr>
              <a:t/>
            </a:r>
            <a:br>
              <a:rPr lang="it-IT" altLang="it-IT" sz="6000" dirty="0" smtClean="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it-IT" altLang="it-IT" sz="6000" dirty="0" smtClean="0">
                <a:solidFill>
                  <a:schemeClr val="bg1"/>
                </a:solidFill>
                <a:latin typeface="Calibri" panose="020F0502020204030204" pitchFamily="34" charset="0"/>
              </a:rPr>
              <a:t>1. Sostituzione </a:t>
            </a:r>
            <a:r>
              <a:rPr lang="it-IT" altLang="it-IT" sz="6000" dirty="0" err="1" smtClean="0">
                <a:solidFill>
                  <a:schemeClr val="bg1"/>
                </a:solidFill>
                <a:latin typeface="Calibri" panose="020F0502020204030204" pitchFamily="34" charset="0"/>
              </a:rPr>
              <a:t>fedecommisaria</a:t>
            </a:r>
            <a:r>
              <a:rPr lang="it-IT" altLang="it-IT" sz="6000" dirty="0" smtClean="0">
                <a:solidFill>
                  <a:schemeClr val="bg1"/>
                </a:solidFill>
                <a:latin typeface="Calibri" panose="020F0502020204030204" pitchFamily="34" charset="0"/>
              </a:rPr>
              <a:t/>
            </a:r>
            <a:br>
              <a:rPr lang="it-IT" altLang="it-IT" sz="6000" dirty="0" smtClean="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it-IT" altLang="it-IT" sz="6000" dirty="0" smtClean="0">
                <a:solidFill>
                  <a:schemeClr val="bg1"/>
                </a:solidFill>
                <a:latin typeface="Calibri" panose="020F0502020204030204" pitchFamily="34" charset="0"/>
              </a:rPr>
              <a:t>assistenziale</a:t>
            </a:r>
            <a:br>
              <a:rPr lang="it-IT" altLang="it-IT" sz="6000" dirty="0" smtClean="0">
                <a:solidFill>
                  <a:schemeClr val="bg1"/>
                </a:solidFill>
                <a:latin typeface="Calibri" panose="020F0502020204030204" pitchFamily="34" charset="0"/>
              </a:rPr>
            </a:br>
            <a:endParaRPr lang="it-IT" altLang="it-IT" sz="600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12664" y="1"/>
            <a:ext cx="6239258" cy="6858000"/>
          </a:xfrm>
          <a:noFill/>
        </p:spPr>
        <p:txBody>
          <a:bodyPr anchor="ctr">
            <a:normAutofit lnSpcReduction="10000"/>
          </a:bodyPr>
          <a:lstStyle/>
          <a:p>
            <a:pPr marL="0" indent="0">
              <a:buNone/>
            </a:pPr>
            <a:r>
              <a:rPr lang="it-IT" sz="4400" b="1" u="sng" dirty="0" smtClean="0">
                <a:solidFill>
                  <a:srgbClr val="349C66"/>
                </a:solidFill>
                <a:effectLst>
                  <a:outerShdw blurRad="50800" dist="38100" dir="2700000" algn="tl" rotWithShape="0">
                    <a:schemeClr val="accent1">
                      <a:lumMod val="50000"/>
                      <a:alpha val="40000"/>
                    </a:schemeClr>
                  </a:outerShdw>
                </a:effectLst>
              </a:rPr>
              <a:t>Condizioni:</a:t>
            </a:r>
          </a:p>
          <a:p>
            <a:r>
              <a:rPr lang="it-IT" sz="4400" b="1" u="sng" dirty="0">
                <a:solidFill>
                  <a:srgbClr val="349C66"/>
                </a:solidFill>
                <a:effectLst>
                  <a:outerShdw blurRad="50800" dist="38100" dir="2700000" algn="tl" rotWithShape="0">
                    <a:schemeClr val="accent1">
                      <a:lumMod val="50000"/>
                      <a:alpha val="40000"/>
                    </a:schemeClr>
                  </a:outerShdw>
                </a:effectLst>
              </a:rPr>
              <a:t>l’istituito sia interdetto giudiziale </a:t>
            </a:r>
          </a:p>
          <a:p>
            <a:r>
              <a:rPr lang="it-IT" sz="4400" b="1" u="sng" dirty="0">
                <a:solidFill>
                  <a:srgbClr val="349C66"/>
                </a:solidFill>
                <a:effectLst>
                  <a:outerShdw blurRad="50800" dist="38100" dir="2700000" algn="tl" rotWithShape="0">
                    <a:schemeClr val="accent1">
                      <a:lumMod val="50000"/>
                      <a:alpha val="40000"/>
                    </a:schemeClr>
                  </a:outerShdw>
                </a:effectLst>
              </a:rPr>
              <a:t>	l’istituito sia figlio, discendente o coniuge del testatore; </a:t>
            </a:r>
          </a:p>
          <a:p>
            <a:r>
              <a:rPr lang="it-IT" sz="4400" b="1" u="sng" dirty="0">
                <a:solidFill>
                  <a:srgbClr val="349C66"/>
                </a:solidFill>
                <a:effectLst>
                  <a:outerShdw blurRad="50800" dist="38100" dir="2700000" algn="tl" rotWithShape="0">
                    <a:schemeClr val="accent1">
                      <a:lumMod val="50000"/>
                      <a:alpha val="40000"/>
                    </a:schemeClr>
                  </a:outerShdw>
                </a:effectLst>
              </a:rPr>
              <a:t>	il sostituito sia la persona o ente che, sotto la vigilanza del tutore, abbia avuto cura dell’istituito</a:t>
            </a:r>
            <a:endParaRPr sz="2400" dirty="0">
              <a:solidFill>
                <a:srgbClr val="000000"/>
              </a:solidFill>
            </a:endParaRPr>
          </a:p>
        </p:txBody>
      </p:sp>
      <p:sp>
        <p:nvSpPr>
          <p:cNvPr id="7" name="Rettangolo arrotondato 6"/>
          <p:cNvSpPr/>
          <p:nvPr/>
        </p:nvSpPr>
        <p:spPr>
          <a:xfrm>
            <a:off x="11011147" y="6309360"/>
            <a:ext cx="932688" cy="46005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smtClean="0"/>
              <a:t>5</a:t>
            </a:r>
            <a:endParaRPr lang="it-IT" dirty="0"/>
          </a:p>
        </p:txBody>
      </p:sp>
      <p:sp>
        <p:nvSpPr>
          <p:cNvPr id="4" name="Nastro 1 3"/>
          <p:cNvSpPr/>
          <p:nvPr/>
        </p:nvSpPr>
        <p:spPr>
          <a:xfrm>
            <a:off x="407143" y="118872"/>
            <a:ext cx="4509689" cy="1298448"/>
          </a:xfrm>
          <a:prstGeom prst="ribbon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400" dirty="0" smtClean="0"/>
              <a:t>Art. 692 c.c.</a:t>
            </a:r>
            <a:endParaRPr lang="it-IT" sz="2400" dirty="0"/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753" y="4197096"/>
            <a:ext cx="4262096" cy="2660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23289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="" xmlns:a16="http://schemas.microsoft.com/office/drawing/2014/main" id="{3B854194-185D-494D-905C-7C7CB2E30F6E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2" y="0"/>
            <a:ext cx="6082111" cy="6858000"/>
          </a:xfrm>
          <a:prstGeom prst="rect">
            <a:avLst/>
          </a:prstGeom>
          <a:solidFill>
            <a:srgbClr val="4CDC8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="" xmlns:a16="http://schemas.microsoft.com/office/drawing/2014/main" id="{B4F5FA0D-0104-4987-8241-EFF7C85B88DE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2" y="0"/>
            <a:ext cx="12191999" cy="6858000"/>
          </a:xfrm>
          <a:prstGeom prst="rect">
            <a:avLst/>
          </a:prstGeom>
          <a:gradFill>
            <a:gsLst>
              <a:gs pos="0">
                <a:srgbClr val="ACEED3"/>
              </a:gs>
              <a:gs pos="25000">
                <a:srgbClr val="3AB072"/>
              </a:gs>
              <a:gs pos="94000">
                <a:srgbClr val="349C66"/>
              </a:gs>
              <a:gs pos="100000">
                <a:srgbClr val="135D3F"/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>
            <a:extLst>
              <a:ext uri="{FF2B5EF4-FFF2-40B4-BE49-F238E27FC236}">
                <a16:creationId xmlns="" xmlns:a16="http://schemas.microsoft.com/office/drawing/2014/main" id="{2897127E-6CEF-446C-BE87-93B7C46E49D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76" y="931653"/>
            <a:ext cx="4862945" cy="3183147"/>
          </a:xfrm>
        </p:spPr>
        <p:txBody>
          <a:bodyPr>
            <a:normAutofit fontScale="90000"/>
          </a:bodyPr>
          <a:lstStyle/>
          <a:p>
            <a:pPr algn="ctr"/>
            <a:r>
              <a:rPr lang="it-IT" altLang="it-IT" sz="4000" b="1" dirty="0" smtClean="0">
                <a:solidFill>
                  <a:schemeClr val="bg1"/>
                </a:solidFill>
                <a:latin typeface="+mn-lt"/>
              </a:rPr>
              <a:t/>
            </a:r>
            <a:br>
              <a:rPr lang="it-IT" altLang="it-IT" sz="4000" b="1" dirty="0" smtClean="0">
                <a:solidFill>
                  <a:schemeClr val="bg1"/>
                </a:solidFill>
                <a:latin typeface="+mn-lt"/>
              </a:rPr>
            </a:br>
            <a:r>
              <a:rPr lang="it-IT" altLang="it-IT" sz="4000" b="1" dirty="0" smtClean="0">
                <a:solidFill>
                  <a:schemeClr val="bg1"/>
                </a:solidFill>
                <a:latin typeface="+mn-lt"/>
              </a:rPr>
              <a:t/>
            </a:r>
            <a:br>
              <a:rPr lang="it-IT" altLang="it-IT" sz="4000" b="1" dirty="0" smtClean="0">
                <a:solidFill>
                  <a:schemeClr val="bg1"/>
                </a:solidFill>
                <a:latin typeface="+mn-lt"/>
              </a:rPr>
            </a:br>
            <a:r>
              <a:rPr lang="it-IT" altLang="it-IT" sz="4000" b="1" dirty="0" smtClean="0">
                <a:solidFill>
                  <a:schemeClr val="bg1"/>
                </a:solidFill>
                <a:latin typeface="+mn-lt"/>
              </a:rPr>
              <a:t>Nullità del fedecommesso per intenti di pianificazione successoria </a:t>
            </a:r>
            <a:br>
              <a:rPr lang="it-IT" altLang="it-IT" sz="4000" b="1" dirty="0" smtClean="0">
                <a:solidFill>
                  <a:schemeClr val="bg1"/>
                </a:solidFill>
                <a:latin typeface="+mn-lt"/>
              </a:rPr>
            </a:br>
            <a:endParaRPr lang="it-IT" altLang="it-IT" sz="4000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4648" y="244549"/>
            <a:ext cx="6803136" cy="6613451"/>
          </a:xfrm>
          <a:noFill/>
        </p:spPr>
        <p:txBody>
          <a:bodyPr anchor="ctr">
            <a:normAutofit fontScale="92500" lnSpcReduction="20000"/>
          </a:bodyPr>
          <a:lstStyle/>
          <a:p>
            <a:endParaRPr lang="it-IT" sz="2400" dirty="0">
              <a:solidFill>
                <a:srgbClr val="135D3F"/>
              </a:solidFill>
              <a:effectLst>
                <a:outerShdw blurRad="50800" dist="38100" dir="2700000" algn="tl" rotWithShape="0">
                  <a:schemeClr val="accent1">
                    <a:lumMod val="50000"/>
                    <a:alpha val="40000"/>
                  </a:schemeClr>
                </a:outerShdw>
              </a:effectLst>
            </a:endParaRPr>
          </a:p>
          <a:p>
            <a:r>
              <a:rPr lang="it-IT" dirty="0">
                <a:solidFill>
                  <a:srgbClr val="349C66"/>
                </a:solidFill>
                <a:effectLst>
                  <a:outerShdw blurRad="50800" dist="38100" dir="2700000" algn="tl" rotWithShape="0">
                    <a:schemeClr val="accent1">
                      <a:lumMod val="50000"/>
                      <a:alpha val="40000"/>
                    </a:schemeClr>
                  </a:outerShdw>
                </a:effectLst>
              </a:rPr>
              <a:t>L'interpretazione di una disposizione testamentaria volta a determinare se il testatore abbia voluto disporre una sostituzione fedecommissaria o una costituzione testamentaria di usufrutto deve muovere dalla ricerca della effettiva volontà del "de </a:t>
            </a:r>
            <a:r>
              <a:rPr lang="it-IT" dirty="0" err="1">
                <a:solidFill>
                  <a:srgbClr val="349C66"/>
                </a:solidFill>
                <a:effectLst>
                  <a:outerShdw blurRad="50800" dist="38100" dir="2700000" algn="tl" rotWithShape="0">
                    <a:schemeClr val="accent1">
                      <a:lumMod val="50000"/>
                      <a:alpha val="40000"/>
                    </a:schemeClr>
                  </a:outerShdw>
                </a:effectLst>
              </a:rPr>
              <a:t>cuius</a:t>
            </a:r>
            <a:r>
              <a:rPr lang="it-IT" dirty="0">
                <a:solidFill>
                  <a:srgbClr val="349C66"/>
                </a:solidFill>
                <a:effectLst>
                  <a:outerShdw blurRad="50800" dist="38100" dir="2700000" algn="tl" rotWithShape="0">
                    <a:schemeClr val="accent1">
                      <a:lumMod val="50000"/>
                      <a:alpha val="40000"/>
                    </a:schemeClr>
                  </a:outerShdw>
                </a:effectLst>
              </a:rPr>
              <a:t>", attraverso l'analisi delle finalità che il testatore intendeva perseguire, oltre che mediante il contenuto testuale della scheda testamentaria; ne consegue che la disposizione con la quale il "de </a:t>
            </a:r>
            <a:r>
              <a:rPr lang="it-IT" dirty="0" err="1">
                <a:solidFill>
                  <a:srgbClr val="349C66"/>
                </a:solidFill>
                <a:effectLst>
                  <a:outerShdw blurRad="50800" dist="38100" dir="2700000" algn="tl" rotWithShape="0">
                    <a:schemeClr val="accent1">
                      <a:lumMod val="50000"/>
                      <a:alpha val="40000"/>
                    </a:schemeClr>
                  </a:outerShdw>
                </a:effectLst>
              </a:rPr>
              <a:t>cuius</a:t>
            </a:r>
            <a:r>
              <a:rPr lang="it-IT" dirty="0">
                <a:solidFill>
                  <a:srgbClr val="349C66"/>
                </a:solidFill>
                <a:effectLst>
                  <a:outerShdw blurRad="50800" dist="38100" dir="2700000" algn="tl" rotWithShape="0">
                    <a:schemeClr val="accent1">
                      <a:lumMod val="50000"/>
                      <a:alpha val="40000"/>
                    </a:schemeClr>
                  </a:outerShdw>
                </a:effectLst>
              </a:rPr>
              <a:t>" lascia a persone diverse rispettivamente l'usufrutto e la nuda proprietà di uno stesso </a:t>
            </a:r>
            <a:r>
              <a:rPr lang="it-IT" dirty="0" smtClean="0">
                <a:solidFill>
                  <a:srgbClr val="349C66"/>
                </a:solidFill>
                <a:effectLst>
                  <a:outerShdw blurRad="50800" dist="38100" dir="2700000" algn="tl" rotWithShape="0">
                    <a:schemeClr val="accent1">
                      <a:lumMod val="50000"/>
                      <a:alpha val="40000"/>
                    </a:schemeClr>
                  </a:outerShdw>
                </a:effectLst>
              </a:rPr>
              <a:t>bene </a:t>
            </a:r>
            <a:r>
              <a:rPr lang="it-IT" dirty="0">
                <a:solidFill>
                  <a:srgbClr val="349C66"/>
                </a:solidFill>
                <a:effectLst>
                  <a:outerShdw blurRad="50800" dist="38100" dir="2700000" algn="tl" rotWithShape="0">
                    <a:schemeClr val="accent1">
                      <a:lumMod val="50000"/>
                      <a:alpha val="40000"/>
                    </a:schemeClr>
                  </a:outerShdw>
                </a:effectLst>
              </a:rPr>
              <a:t>non integra gli estremi della sostituzione fedecommissaria (ma quelli di una formale istituzione di erede) quando le disposizioni siano dirette e simultanee e non in ordine successivo, i chiamati non succedano l'uno all'altro, ma direttamente al testatore, e la consolidazione tra usufrutto e nuda proprietà costituisca un effetto non della successione, ma della "vis espansiva" della proprietà.</a:t>
            </a:r>
            <a:endParaRPr lang="it-IT" sz="2400" dirty="0">
              <a:solidFill>
                <a:srgbClr val="349C66"/>
              </a:solidFill>
            </a:endParaRPr>
          </a:p>
          <a:p>
            <a:endParaRPr lang="it-IT" sz="2400" dirty="0">
              <a:solidFill>
                <a:srgbClr val="135D3F"/>
              </a:solidFill>
              <a:effectLst>
                <a:outerShdw blurRad="50800" dist="38100" dir="2700000" algn="tl" rotWithShape="0">
                  <a:schemeClr val="accent1">
                    <a:lumMod val="50000"/>
                    <a:alpha val="40000"/>
                  </a:schemeClr>
                </a:outerShdw>
              </a:effectLst>
            </a:endParaRPr>
          </a:p>
          <a:p>
            <a:endParaRPr sz="2400" dirty="0">
              <a:solidFill>
                <a:srgbClr val="000000"/>
              </a:solidFill>
            </a:endParaRPr>
          </a:p>
        </p:txBody>
      </p:sp>
      <p:sp>
        <p:nvSpPr>
          <p:cNvPr id="6" name="Callout con freccia a destra 5"/>
          <p:cNvSpPr/>
          <p:nvPr/>
        </p:nvSpPr>
        <p:spPr>
          <a:xfrm>
            <a:off x="109776" y="244549"/>
            <a:ext cx="5138929" cy="1417320"/>
          </a:xfrm>
          <a:prstGeom prst="rightArrowCallout">
            <a:avLst>
              <a:gd name="adj1" fmla="val 22419"/>
              <a:gd name="adj2" fmla="val 27581"/>
              <a:gd name="adj3" fmla="val 61774"/>
              <a:gd name="adj4" fmla="val 7672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altLang="it-IT" sz="2600" b="1" dirty="0" err="1">
                <a:solidFill>
                  <a:schemeClr val="bg1"/>
                </a:solidFill>
              </a:rPr>
              <a:t>Cass</a:t>
            </a:r>
            <a:r>
              <a:rPr lang="it-IT" altLang="it-IT" sz="2600" b="1" dirty="0">
                <a:solidFill>
                  <a:schemeClr val="bg1"/>
                </a:solidFill>
              </a:rPr>
              <a:t>. 15.10.2018 n. 25698</a:t>
            </a:r>
            <a:endParaRPr lang="it-IT" sz="2600" dirty="0"/>
          </a:p>
        </p:txBody>
      </p:sp>
      <p:sp>
        <p:nvSpPr>
          <p:cNvPr id="10" name="Rettangolo arrotondato 9"/>
          <p:cNvSpPr/>
          <p:nvPr/>
        </p:nvSpPr>
        <p:spPr>
          <a:xfrm>
            <a:off x="11011147" y="6309360"/>
            <a:ext cx="932688" cy="46005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smtClean="0"/>
              <a:t>6</a:t>
            </a:r>
            <a:endParaRPr lang="it-IT" dirty="0"/>
          </a:p>
        </p:txBody>
      </p:sp>
      <p:pic>
        <p:nvPicPr>
          <p:cNvPr id="7" name="Immagin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614" y="3842096"/>
            <a:ext cx="4606965" cy="2760594"/>
          </a:xfrm>
          <a:prstGeom prst="rect">
            <a:avLst/>
          </a:prstGeom>
        </p:spPr>
      </p:pic>
      <p:sp>
        <p:nvSpPr>
          <p:cNvPr id="14" name="Stella a 10 punte 13"/>
          <p:cNvSpPr>
            <a:spLocks/>
          </p:cNvSpPr>
          <p:nvPr/>
        </p:nvSpPr>
        <p:spPr>
          <a:xfrm>
            <a:off x="1743773" y="167297"/>
            <a:ext cx="797475" cy="621189"/>
          </a:xfrm>
          <a:prstGeom prst="star10">
            <a:avLst/>
          </a:prstGeom>
          <a:solidFill>
            <a:srgbClr val="5B9BD5"/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0"/>
              </a:spcAft>
            </a:pPr>
            <a:r>
              <a:rPr lang="it-IT" sz="1600" dirty="0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1</a:t>
            </a:r>
            <a:endParaRPr lang="it-IT" sz="1600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91440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="" xmlns:a16="http://schemas.microsoft.com/office/drawing/2014/main" id="{3B854194-185D-494D-905C-7C7CB2E30F6E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2" y="0"/>
            <a:ext cx="6082111" cy="6858000"/>
          </a:xfrm>
          <a:prstGeom prst="rect">
            <a:avLst/>
          </a:prstGeom>
          <a:solidFill>
            <a:srgbClr val="4CDC8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="" xmlns:a16="http://schemas.microsoft.com/office/drawing/2014/main" id="{B4F5FA0D-0104-4987-8241-EFF7C85B88DE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2" y="0"/>
            <a:ext cx="12191999" cy="6858000"/>
          </a:xfrm>
          <a:prstGeom prst="rect">
            <a:avLst/>
          </a:prstGeom>
          <a:gradFill>
            <a:gsLst>
              <a:gs pos="0">
                <a:srgbClr val="ACEED3"/>
              </a:gs>
              <a:gs pos="25000">
                <a:srgbClr val="3AB072"/>
              </a:gs>
              <a:gs pos="94000">
                <a:srgbClr val="349C66"/>
              </a:gs>
              <a:gs pos="100000">
                <a:srgbClr val="135D3F"/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>
            <a:extLst>
              <a:ext uri="{FF2B5EF4-FFF2-40B4-BE49-F238E27FC236}">
                <a16:creationId xmlns="" xmlns:a16="http://schemas.microsoft.com/office/drawing/2014/main" id="{2897127E-6CEF-446C-BE87-93B7C46E49D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76" y="2048950"/>
            <a:ext cx="4862945" cy="2760099"/>
          </a:xfrm>
        </p:spPr>
        <p:txBody>
          <a:bodyPr>
            <a:normAutofit/>
          </a:bodyPr>
          <a:lstStyle/>
          <a:p>
            <a:r>
              <a:rPr lang="en-US" sz="5400" b="1" dirty="0" smtClean="0">
                <a:solidFill>
                  <a:srgbClr val="FFFFFF"/>
                </a:solidFill>
              </a:rPr>
              <a:t>Le </a:t>
            </a:r>
            <a:r>
              <a:rPr lang="en-US" sz="5400" b="1" dirty="0" err="1" smtClean="0">
                <a:solidFill>
                  <a:srgbClr val="FFFFFF"/>
                </a:solidFill>
              </a:rPr>
              <a:t>possibilità</a:t>
            </a:r>
            <a:r>
              <a:rPr lang="en-US" sz="5400" b="1" dirty="0" smtClean="0">
                <a:solidFill>
                  <a:srgbClr val="FFFFFF"/>
                </a:solidFill>
              </a:rPr>
              <a:t> </a:t>
            </a:r>
            <a:r>
              <a:rPr lang="en-US" sz="5400" b="1" dirty="0" err="1" smtClean="0">
                <a:solidFill>
                  <a:srgbClr val="FFFFFF"/>
                </a:solidFill>
              </a:rPr>
              <a:t>offerte</a:t>
            </a:r>
            <a:r>
              <a:rPr lang="en-US" sz="5400" b="1" dirty="0" smtClean="0">
                <a:solidFill>
                  <a:srgbClr val="FFFFFF"/>
                </a:solidFill>
              </a:rPr>
              <a:t> </a:t>
            </a:r>
            <a:r>
              <a:rPr lang="en-US" sz="5400" b="1" dirty="0" err="1" smtClean="0">
                <a:solidFill>
                  <a:srgbClr val="FFFFFF"/>
                </a:solidFill>
              </a:rPr>
              <a:t>dall’art</a:t>
            </a:r>
            <a:r>
              <a:rPr lang="en-US" sz="5400" b="1" dirty="0" smtClean="0">
                <a:solidFill>
                  <a:srgbClr val="FFFFFF"/>
                </a:solidFill>
              </a:rPr>
              <a:t>. 411 IV co. c.c. </a:t>
            </a:r>
            <a:endParaRPr lang="en-US" sz="5400" dirty="0">
              <a:solidFill>
                <a:srgbClr val="FFFF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60830" y="244549"/>
            <a:ext cx="6143490" cy="6613451"/>
          </a:xfrm>
          <a:noFill/>
        </p:spPr>
        <p:txBody>
          <a:bodyPr anchor="ctr">
            <a:normAutofit/>
          </a:bodyPr>
          <a:lstStyle/>
          <a:p>
            <a:endParaRPr lang="it-IT" sz="2400" dirty="0">
              <a:solidFill>
                <a:srgbClr val="135D3F"/>
              </a:solidFill>
              <a:effectLst>
                <a:outerShdw blurRad="50800" dist="38100" dir="2700000" algn="tl" rotWithShape="0">
                  <a:schemeClr val="accent1">
                    <a:lumMod val="50000"/>
                    <a:alpha val="40000"/>
                  </a:schemeClr>
                </a:outerShdw>
              </a:effectLst>
            </a:endParaRPr>
          </a:p>
          <a:p>
            <a:pPr marL="0" indent="0">
              <a:buNone/>
            </a:pPr>
            <a:endParaRPr lang="it-IT" sz="3600" u="sng" dirty="0" smtClean="0">
              <a:solidFill>
                <a:srgbClr val="349C66"/>
              </a:solidFill>
              <a:effectLst>
                <a:outerShdw blurRad="50800" dist="38100" dir="2700000" algn="tl" rotWithShape="0">
                  <a:schemeClr val="accent1">
                    <a:lumMod val="50000"/>
                    <a:alpha val="40000"/>
                  </a:schemeClr>
                </a:outerShdw>
              </a:effectLst>
            </a:endParaRPr>
          </a:p>
          <a:p>
            <a:pPr marL="0" indent="0">
              <a:buNone/>
            </a:pPr>
            <a:endParaRPr lang="it-IT" sz="3600" u="sng" dirty="0">
              <a:solidFill>
                <a:srgbClr val="349C66"/>
              </a:solidFill>
              <a:effectLst>
                <a:outerShdw blurRad="50800" dist="38100" dir="2700000" algn="tl" rotWithShape="0">
                  <a:schemeClr val="accent1">
                    <a:lumMod val="50000"/>
                    <a:alpha val="40000"/>
                  </a:schemeClr>
                </a:outerShdw>
              </a:effectLst>
            </a:endParaRPr>
          </a:p>
          <a:p>
            <a:pPr marL="0" indent="0">
              <a:buNone/>
            </a:pPr>
            <a:endParaRPr lang="it-IT" sz="3600" u="sng" dirty="0" smtClean="0">
              <a:solidFill>
                <a:srgbClr val="349C66"/>
              </a:solidFill>
              <a:effectLst>
                <a:outerShdw blurRad="50800" dist="38100" dir="2700000" algn="tl" rotWithShape="0">
                  <a:schemeClr val="accent1">
                    <a:lumMod val="50000"/>
                    <a:alpha val="40000"/>
                  </a:schemeClr>
                </a:outerShdw>
              </a:effectLst>
            </a:endParaRPr>
          </a:p>
          <a:p>
            <a:pPr marL="0" indent="0">
              <a:buNone/>
            </a:pPr>
            <a:r>
              <a:rPr lang="it-IT" sz="3600" u="sng" dirty="0" smtClean="0">
                <a:solidFill>
                  <a:srgbClr val="349C66"/>
                </a:solidFill>
                <a:effectLst>
                  <a:outerShdw blurRad="50800" dist="38100" dir="2700000" algn="tl" rotWithShape="0">
                    <a:schemeClr val="accent1">
                      <a:lumMod val="50000"/>
                      <a:alpha val="40000"/>
                    </a:schemeClr>
                  </a:outerShdw>
                </a:effectLst>
              </a:rPr>
              <a:t>sulla </a:t>
            </a:r>
            <a:r>
              <a:rPr lang="it-IT" sz="3600" u="sng" dirty="0">
                <a:solidFill>
                  <a:srgbClr val="349C66"/>
                </a:solidFill>
                <a:effectLst>
                  <a:outerShdw blurRad="50800" dist="38100" dir="2700000" algn="tl" rotWithShape="0">
                    <a:schemeClr val="accent1">
                      <a:lumMod val="50000"/>
                      <a:alpha val="40000"/>
                    </a:schemeClr>
                  </a:outerShdw>
                </a:effectLst>
              </a:rPr>
              <a:t>scorta del quale il giudice tutelare nel provvedimento di nomina dell'amministratore può estendere determinati "effetti" previsti da disposizioni di legge per l'interdetto</a:t>
            </a:r>
            <a:endParaRPr lang="it-IT" sz="2400" dirty="0">
              <a:solidFill>
                <a:srgbClr val="135D3F"/>
              </a:solidFill>
              <a:effectLst>
                <a:outerShdw blurRad="50800" dist="38100" dir="2700000" algn="tl" rotWithShape="0">
                  <a:schemeClr val="accent1">
                    <a:lumMod val="50000"/>
                    <a:alpha val="40000"/>
                  </a:schemeClr>
                </a:outerShdw>
              </a:effectLst>
            </a:endParaRPr>
          </a:p>
          <a:p>
            <a:endParaRPr sz="2400" dirty="0">
              <a:solidFill>
                <a:srgbClr val="000000"/>
              </a:solidFill>
            </a:endParaRPr>
          </a:p>
        </p:txBody>
      </p:sp>
      <p:sp>
        <p:nvSpPr>
          <p:cNvPr id="4" name="Nastro 1 3"/>
          <p:cNvSpPr/>
          <p:nvPr/>
        </p:nvSpPr>
        <p:spPr>
          <a:xfrm>
            <a:off x="320039" y="182880"/>
            <a:ext cx="5240789" cy="1746504"/>
          </a:xfrm>
          <a:prstGeom prst="ribbon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000" dirty="0" err="1" smtClean="0"/>
              <a:t>Modulabilità</a:t>
            </a:r>
            <a:r>
              <a:rPr lang="it-IT" sz="2000" dirty="0" smtClean="0"/>
              <a:t> dell’amministrazione di sostegno</a:t>
            </a:r>
            <a:endParaRPr lang="it-IT" sz="2000" dirty="0"/>
          </a:p>
        </p:txBody>
      </p:sp>
      <p:sp>
        <p:nvSpPr>
          <p:cNvPr id="5" name="Freccia a destra con strisce 4"/>
          <p:cNvSpPr/>
          <p:nvPr/>
        </p:nvSpPr>
        <p:spPr>
          <a:xfrm>
            <a:off x="4416552" y="3255264"/>
            <a:ext cx="1069848" cy="685800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0" name="Rettangolo arrotondato 9"/>
          <p:cNvSpPr/>
          <p:nvPr/>
        </p:nvSpPr>
        <p:spPr>
          <a:xfrm>
            <a:off x="11011147" y="6309360"/>
            <a:ext cx="932688" cy="46005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smtClean="0"/>
              <a:t>7</a:t>
            </a:r>
            <a:endParaRPr lang="it-IT" dirty="0"/>
          </a:p>
        </p:txBody>
      </p:sp>
      <p:pic>
        <p:nvPicPr>
          <p:cNvPr id="7" name="Immagin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5259" y="89647"/>
            <a:ext cx="6485024" cy="27611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67188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="" xmlns:a16="http://schemas.microsoft.com/office/drawing/2014/main" id="{3B854194-185D-494D-905C-7C7CB2E30F6E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2" y="0"/>
            <a:ext cx="6082111" cy="6858000"/>
          </a:xfrm>
          <a:prstGeom prst="rect">
            <a:avLst/>
          </a:prstGeom>
          <a:solidFill>
            <a:srgbClr val="4CDC8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="" xmlns:a16="http://schemas.microsoft.com/office/drawing/2014/main" id="{B4F5FA0D-0104-4987-8241-EFF7C85B88DE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2" y="0"/>
            <a:ext cx="12191999" cy="6858000"/>
          </a:xfrm>
          <a:prstGeom prst="rect">
            <a:avLst/>
          </a:prstGeom>
          <a:gradFill>
            <a:gsLst>
              <a:gs pos="0">
                <a:srgbClr val="ACEED3"/>
              </a:gs>
              <a:gs pos="25000">
                <a:srgbClr val="3AB072"/>
              </a:gs>
              <a:gs pos="94000">
                <a:srgbClr val="349C66"/>
              </a:gs>
              <a:gs pos="100000">
                <a:srgbClr val="135D3F"/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>
            <a:extLst>
              <a:ext uri="{FF2B5EF4-FFF2-40B4-BE49-F238E27FC236}">
                <a16:creationId xmlns="" xmlns:a16="http://schemas.microsoft.com/office/drawing/2014/main" id="{2897127E-6CEF-446C-BE87-93B7C46E49D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531" y="1929384"/>
            <a:ext cx="4862945" cy="2435583"/>
          </a:xfrm>
        </p:spPr>
        <p:txBody>
          <a:bodyPr>
            <a:normAutofit fontScale="90000"/>
          </a:bodyPr>
          <a:lstStyle/>
          <a:p>
            <a:r>
              <a:rPr lang="en-US" sz="5400" b="1" dirty="0" smtClean="0">
                <a:solidFill>
                  <a:srgbClr val="FFFFFF"/>
                </a:solidFill>
              </a:rPr>
              <a:t>La </a:t>
            </a:r>
            <a:r>
              <a:rPr lang="en-US" sz="5400" b="1" dirty="0" err="1" smtClean="0">
                <a:solidFill>
                  <a:srgbClr val="FFFFFF"/>
                </a:solidFill>
              </a:rPr>
              <a:t>madre</a:t>
            </a:r>
            <a:r>
              <a:rPr lang="en-US" sz="5400" b="1" dirty="0" smtClean="0">
                <a:solidFill>
                  <a:srgbClr val="FFFFFF"/>
                </a:solidFill>
              </a:rPr>
              <a:t> ha </a:t>
            </a:r>
            <a:r>
              <a:rPr lang="en-US" sz="5400" b="1" dirty="0" err="1" smtClean="0">
                <a:solidFill>
                  <a:srgbClr val="FFFFFF"/>
                </a:solidFill>
              </a:rPr>
              <a:t>disposto</a:t>
            </a:r>
            <a:r>
              <a:rPr lang="en-US" sz="5400" b="1" dirty="0" smtClean="0">
                <a:solidFill>
                  <a:srgbClr val="FFFFFF"/>
                </a:solidFill>
              </a:rPr>
              <a:t> un </a:t>
            </a:r>
            <a:r>
              <a:rPr lang="en-US" sz="5400" b="1" dirty="0" err="1" smtClean="0">
                <a:solidFill>
                  <a:srgbClr val="FFFFFF"/>
                </a:solidFill>
              </a:rPr>
              <a:t>lascito</a:t>
            </a:r>
            <a:r>
              <a:rPr lang="en-US" sz="5400" b="1" dirty="0" smtClean="0">
                <a:solidFill>
                  <a:srgbClr val="FFFFFF"/>
                </a:solidFill>
              </a:rPr>
              <a:t> con il </a:t>
            </a:r>
            <a:r>
              <a:rPr lang="en-US" sz="5400" b="1" dirty="0" err="1" smtClean="0">
                <a:solidFill>
                  <a:srgbClr val="FFFFFF"/>
                </a:solidFill>
              </a:rPr>
              <a:t>testamento</a:t>
            </a:r>
            <a:r>
              <a:rPr lang="en-US" sz="5400" b="1" dirty="0" smtClean="0">
                <a:solidFill>
                  <a:srgbClr val="FFFFFF"/>
                </a:solidFill>
              </a:rPr>
              <a:t> </a:t>
            </a:r>
            <a:endParaRPr lang="en-US" sz="5400" dirty="0">
              <a:solidFill>
                <a:srgbClr val="FFFF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60830" y="91441"/>
            <a:ext cx="6490962" cy="6766560"/>
          </a:xfrm>
          <a:noFill/>
        </p:spPr>
        <p:txBody>
          <a:bodyPr anchor="ctr">
            <a:normAutofit/>
          </a:bodyPr>
          <a:lstStyle/>
          <a:p>
            <a:endParaRPr lang="it-IT" sz="2400" dirty="0">
              <a:solidFill>
                <a:srgbClr val="135D3F"/>
              </a:solidFill>
              <a:effectLst>
                <a:outerShdw blurRad="50800" dist="38100" dir="2700000" algn="tl" rotWithShape="0">
                  <a:schemeClr val="accent1">
                    <a:lumMod val="50000"/>
                    <a:alpha val="40000"/>
                  </a:schemeClr>
                </a:outerShdw>
              </a:effectLst>
            </a:endParaRPr>
          </a:p>
          <a:p>
            <a:pPr marL="0" indent="0">
              <a:buNone/>
            </a:pPr>
            <a:endParaRPr lang="it-IT" sz="3600" u="sng" dirty="0" smtClean="0">
              <a:solidFill>
                <a:srgbClr val="349C66"/>
              </a:solidFill>
              <a:effectLst>
                <a:outerShdw blurRad="50800" dist="38100" dir="2700000" algn="tl" rotWithShape="0">
                  <a:schemeClr val="accent1">
                    <a:lumMod val="50000"/>
                    <a:alpha val="40000"/>
                  </a:schemeClr>
                </a:outerShdw>
              </a:effectLst>
            </a:endParaRPr>
          </a:p>
          <a:p>
            <a:pPr marL="0" indent="0">
              <a:buNone/>
            </a:pPr>
            <a:endParaRPr lang="it-IT" sz="3600" u="sng" dirty="0">
              <a:solidFill>
                <a:srgbClr val="349C66"/>
              </a:solidFill>
              <a:effectLst>
                <a:outerShdw blurRad="50800" dist="38100" dir="2700000" algn="tl" rotWithShape="0">
                  <a:schemeClr val="accent1">
                    <a:lumMod val="50000"/>
                    <a:alpha val="40000"/>
                  </a:schemeClr>
                </a:outerShdw>
              </a:effectLst>
            </a:endParaRPr>
          </a:p>
          <a:p>
            <a:pPr marL="0" indent="0">
              <a:buNone/>
            </a:pPr>
            <a:r>
              <a:rPr lang="it-IT" sz="3200" dirty="0" smtClean="0">
                <a:solidFill>
                  <a:srgbClr val="349C66"/>
                </a:solidFill>
                <a:effectLst>
                  <a:outerShdw blurRad="50800" dist="38100" dir="2700000" algn="tl" rotWithShape="0">
                    <a:schemeClr val="accent1">
                      <a:lumMod val="50000"/>
                      <a:alpha val="40000"/>
                    </a:schemeClr>
                  </a:outerShdw>
                </a:effectLst>
              </a:rPr>
              <a:t>può </a:t>
            </a:r>
            <a:r>
              <a:rPr lang="it-IT" sz="3200" dirty="0">
                <a:solidFill>
                  <a:srgbClr val="349C66"/>
                </a:solidFill>
                <a:effectLst>
                  <a:outerShdw blurRad="50800" dist="38100" dir="2700000" algn="tl" rotWithShape="0">
                    <a:schemeClr val="accent1">
                      <a:lumMod val="50000"/>
                      <a:alpha val="40000"/>
                    </a:schemeClr>
                  </a:outerShdw>
                </a:effectLst>
              </a:rPr>
              <a:t>essere considerato una sostituzione </a:t>
            </a:r>
            <a:r>
              <a:rPr lang="it-IT" sz="3200" dirty="0" smtClean="0">
                <a:solidFill>
                  <a:srgbClr val="349C66"/>
                </a:solidFill>
                <a:effectLst>
                  <a:outerShdw blurRad="50800" dist="38100" dir="2700000" algn="tl" rotWithShape="0">
                    <a:schemeClr val="accent1">
                      <a:lumMod val="50000"/>
                      <a:alpha val="40000"/>
                    </a:schemeClr>
                  </a:outerShdw>
                </a:effectLst>
              </a:rPr>
              <a:t>fedecommissaria, </a:t>
            </a:r>
            <a:r>
              <a:rPr lang="it-IT" sz="3200" dirty="0">
                <a:solidFill>
                  <a:srgbClr val="349C66"/>
                </a:solidFill>
                <a:effectLst>
                  <a:outerShdw blurRad="50800" dist="38100" dir="2700000" algn="tl" rotWithShape="0">
                    <a:schemeClr val="accent1">
                      <a:lumMod val="50000"/>
                      <a:alpha val="40000"/>
                    </a:schemeClr>
                  </a:outerShdw>
                </a:effectLst>
              </a:rPr>
              <a:t>vi è infatti la doppia istituzione, la seconda in favore del soggetto che si prende cura </a:t>
            </a:r>
            <a:r>
              <a:rPr lang="it-IT" sz="3200" dirty="0" smtClean="0">
                <a:solidFill>
                  <a:srgbClr val="349C66"/>
                </a:solidFill>
                <a:effectLst>
                  <a:outerShdw blurRad="50800" dist="38100" dir="2700000" algn="tl" rotWithShape="0">
                    <a:schemeClr val="accent1">
                      <a:lumMod val="50000"/>
                      <a:alpha val="40000"/>
                    </a:schemeClr>
                  </a:outerShdw>
                </a:effectLst>
              </a:rPr>
              <a:t>dell’incapace.</a:t>
            </a:r>
          </a:p>
          <a:p>
            <a:pPr marL="0" indent="0">
              <a:buNone/>
            </a:pPr>
            <a:r>
              <a:rPr lang="it-IT" sz="3200" dirty="0" smtClean="0">
                <a:solidFill>
                  <a:srgbClr val="349C66"/>
                </a:solidFill>
                <a:effectLst>
                  <a:outerShdw blurRad="50800" dist="38100" dir="2700000" algn="tl" rotWithShape="0">
                    <a:schemeClr val="accent1">
                      <a:lumMod val="50000"/>
                      <a:alpha val="40000"/>
                    </a:schemeClr>
                  </a:outerShdw>
                </a:effectLst>
              </a:rPr>
              <a:t>Il </a:t>
            </a:r>
            <a:r>
              <a:rPr lang="it-IT" sz="3200" dirty="0">
                <a:solidFill>
                  <a:srgbClr val="349C66"/>
                </a:solidFill>
                <a:effectLst>
                  <a:outerShdw blurRad="50800" dist="38100" dir="2700000" algn="tl" rotWithShape="0">
                    <a:schemeClr val="accent1">
                      <a:lumMod val="50000"/>
                      <a:alpha val="40000"/>
                    </a:schemeClr>
                  </a:outerShdw>
                </a:effectLst>
              </a:rPr>
              <a:t>problema sorge per quanto concerne la necessità prevista dalla norma che il beneficiario sia interdetto e non meramente soggetto ad amministrazione di sostegno. </a:t>
            </a:r>
            <a:endParaRPr lang="it-IT" sz="3200" dirty="0" smtClean="0">
              <a:solidFill>
                <a:srgbClr val="349C66"/>
              </a:solidFill>
              <a:effectLst>
                <a:outerShdw blurRad="50800" dist="38100" dir="2700000" algn="tl" rotWithShape="0">
                  <a:schemeClr val="accent1">
                    <a:lumMod val="50000"/>
                    <a:alpha val="40000"/>
                  </a:schemeClr>
                </a:outerShdw>
              </a:effectLst>
            </a:endParaRPr>
          </a:p>
          <a:p>
            <a:endParaRPr sz="2400" dirty="0">
              <a:solidFill>
                <a:srgbClr val="000000"/>
              </a:solidFill>
            </a:endParaRPr>
          </a:p>
        </p:txBody>
      </p:sp>
      <p:sp>
        <p:nvSpPr>
          <p:cNvPr id="4" name="Nastro 1 3"/>
          <p:cNvSpPr/>
          <p:nvPr/>
        </p:nvSpPr>
        <p:spPr>
          <a:xfrm>
            <a:off x="320039" y="182880"/>
            <a:ext cx="5240789" cy="1746504"/>
          </a:xfrm>
          <a:prstGeom prst="ribbon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000" dirty="0" smtClean="0"/>
              <a:t>IL CASO </a:t>
            </a:r>
          </a:p>
          <a:p>
            <a:pPr algn="ctr"/>
            <a:r>
              <a:rPr lang="it-IT" sz="2000" dirty="0" smtClean="0"/>
              <a:t>TRIBUNALE DI GENOVA</a:t>
            </a:r>
          </a:p>
          <a:p>
            <a:pPr algn="ctr"/>
            <a:r>
              <a:rPr lang="it-IT" sz="2000" dirty="0" smtClean="0"/>
              <a:t>GIUDICE TUTELARE</a:t>
            </a:r>
          </a:p>
          <a:p>
            <a:pPr algn="ctr"/>
            <a:r>
              <a:rPr lang="it-IT" sz="2000" dirty="0" smtClean="0"/>
              <a:t>17.09.2018</a:t>
            </a:r>
            <a:endParaRPr lang="it-IT" sz="2000" dirty="0"/>
          </a:p>
        </p:txBody>
      </p:sp>
      <p:sp>
        <p:nvSpPr>
          <p:cNvPr id="5" name="Freccia a destra con strisce 4"/>
          <p:cNvSpPr/>
          <p:nvPr/>
        </p:nvSpPr>
        <p:spPr>
          <a:xfrm>
            <a:off x="4573356" y="3268720"/>
            <a:ext cx="1069848" cy="685800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0" name="Rettangolo arrotondato 9"/>
          <p:cNvSpPr/>
          <p:nvPr/>
        </p:nvSpPr>
        <p:spPr>
          <a:xfrm>
            <a:off x="11011147" y="6309360"/>
            <a:ext cx="932688" cy="46005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/>
              <a:t>8</a:t>
            </a:r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7066" y="0"/>
            <a:ext cx="5456629" cy="1792224"/>
          </a:xfrm>
          <a:prstGeom prst="rect">
            <a:avLst/>
          </a:prstGeom>
        </p:spPr>
      </p:pic>
      <p:sp>
        <p:nvSpPr>
          <p:cNvPr id="7" name="Pergamena 2 6"/>
          <p:cNvSpPr/>
          <p:nvPr/>
        </p:nvSpPr>
        <p:spPr>
          <a:xfrm>
            <a:off x="359248" y="5660136"/>
            <a:ext cx="4413920" cy="987552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smtClean="0"/>
              <a:t>Si ringrazia l’avv. Chiara Ventimiglia</a:t>
            </a:r>
            <a:endParaRPr lang="it-IT" dirty="0"/>
          </a:p>
        </p:txBody>
      </p:sp>
      <p:pic>
        <p:nvPicPr>
          <p:cNvPr id="8" name="Immagin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796" y="4183811"/>
            <a:ext cx="3907182" cy="1476324"/>
          </a:xfrm>
          <a:prstGeom prst="rect">
            <a:avLst/>
          </a:prstGeom>
        </p:spPr>
      </p:pic>
      <p:sp>
        <p:nvSpPr>
          <p:cNvPr id="15" name="Stella a 10 punte 14"/>
          <p:cNvSpPr>
            <a:spLocks/>
          </p:cNvSpPr>
          <p:nvPr/>
        </p:nvSpPr>
        <p:spPr>
          <a:xfrm>
            <a:off x="898032" y="572262"/>
            <a:ext cx="603885" cy="647700"/>
          </a:xfrm>
          <a:prstGeom prst="star10">
            <a:avLst/>
          </a:prstGeom>
          <a:solidFill>
            <a:srgbClr val="5B9BD5"/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0"/>
              </a:spcAft>
            </a:pPr>
            <a:r>
              <a:rPr lang="it-IT" sz="1800" kern="1200" dirty="0">
                <a:solidFill>
                  <a:srgbClr val="FFFFFF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it-IT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25372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="" xmlns:a16="http://schemas.microsoft.com/office/drawing/2014/main" id="{3B854194-185D-494D-905C-7C7CB2E30F6E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2" y="0"/>
            <a:ext cx="6082111" cy="6858000"/>
          </a:xfrm>
          <a:prstGeom prst="rect">
            <a:avLst/>
          </a:prstGeom>
          <a:solidFill>
            <a:srgbClr val="4CDC8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="" xmlns:a16="http://schemas.microsoft.com/office/drawing/2014/main" id="{B4F5FA0D-0104-4987-8241-EFF7C85B88DE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2" y="0"/>
            <a:ext cx="12191999" cy="6858000"/>
          </a:xfrm>
          <a:prstGeom prst="rect">
            <a:avLst/>
          </a:prstGeom>
          <a:gradFill>
            <a:gsLst>
              <a:gs pos="0">
                <a:srgbClr val="ACEED3"/>
              </a:gs>
              <a:gs pos="25000">
                <a:srgbClr val="3AB072"/>
              </a:gs>
              <a:gs pos="94000">
                <a:srgbClr val="349C66"/>
              </a:gs>
              <a:gs pos="100000">
                <a:srgbClr val="135D3F"/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>
            <a:extLst>
              <a:ext uri="{FF2B5EF4-FFF2-40B4-BE49-F238E27FC236}">
                <a16:creationId xmlns="" xmlns:a16="http://schemas.microsoft.com/office/drawing/2014/main" id="{2897127E-6CEF-446C-BE87-93B7C46E49D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531" y="2652454"/>
            <a:ext cx="4862945" cy="2760099"/>
          </a:xfrm>
        </p:spPr>
        <p:txBody>
          <a:bodyPr>
            <a:normAutofit/>
          </a:bodyPr>
          <a:lstStyle/>
          <a:p>
            <a:r>
              <a:rPr lang="en-US" sz="5400" b="1" dirty="0" smtClean="0">
                <a:solidFill>
                  <a:srgbClr val="FFFFFF"/>
                </a:solidFill>
              </a:rPr>
              <a:t>2. La Fondazione di Famiglia  </a:t>
            </a:r>
            <a:endParaRPr lang="en-US" sz="5400" dirty="0">
              <a:solidFill>
                <a:srgbClr val="FFFF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60830" y="91441"/>
            <a:ext cx="6490962" cy="6766560"/>
          </a:xfrm>
          <a:noFill/>
        </p:spPr>
        <p:txBody>
          <a:bodyPr anchor="ctr">
            <a:normAutofit fontScale="92500" lnSpcReduction="10000"/>
          </a:bodyPr>
          <a:lstStyle/>
          <a:p>
            <a:endParaRPr lang="it-IT" sz="2400" dirty="0">
              <a:solidFill>
                <a:srgbClr val="135D3F"/>
              </a:solidFill>
              <a:effectLst>
                <a:outerShdw blurRad="50800" dist="38100" dir="2700000" algn="tl" rotWithShape="0">
                  <a:schemeClr val="accent1">
                    <a:lumMod val="50000"/>
                    <a:alpha val="40000"/>
                  </a:schemeClr>
                </a:outerShdw>
              </a:effectLst>
            </a:endParaRPr>
          </a:p>
          <a:p>
            <a:pPr marL="0" indent="0">
              <a:buNone/>
            </a:pPr>
            <a:endParaRPr lang="it-IT" sz="3600" u="sng" dirty="0" smtClean="0">
              <a:solidFill>
                <a:srgbClr val="349C66"/>
              </a:solidFill>
              <a:effectLst>
                <a:outerShdw blurRad="50800" dist="38100" dir="2700000" algn="tl" rotWithShape="0">
                  <a:schemeClr val="accent1">
                    <a:lumMod val="50000"/>
                    <a:alpha val="40000"/>
                  </a:schemeClr>
                </a:outerShdw>
              </a:effectLst>
            </a:endParaRPr>
          </a:p>
          <a:p>
            <a:pPr marL="0" indent="0">
              <a:buNone/>
            </a:pPr>
            <a:endParaRPr lang="it-IT" sz="3600" u="sng" dirty="0">
              <a:solidFill>
                <a:srgbClr val="349C66"/>
              </a:solidFill>
              <a:effectLst>
                <a:outerShdw blurRad="50800" dist="38100" dir="2700000" algn="tl" rotWithShape="0">
                  <a:schemeClr val="accent1">
                    <a:lumMod val="50000"/>
                    <a:alpha val="40000"/>
                  </a:schemeClr>
                </a:outerShdw>
              </a:effectLst>
            </a:endParaRPr>
          </a:p>
          <a:p>
            <a:pPr marL="0" indent="0">
              <a:buNone/>
            </a:pPr>
            <a:r>
              <a:rPr lang="it-IT" sz="3200" dirty="0" smtClean="0">
                <a:solidFill>
                  <a:srgbClr val="349C66"/>
                </a:solidFill>
                <a:effectLst>
                  <a:outerShdw blurRad="50800" dist="38100" dir="2700000" algn="tl" rotWithShape="0">
                    <a:schemeClr val="accent1">
                      <a:lumMod val="50000"/>
                      <a:alpha val="40000"/>
                    </a:schemeClr>
                  </a:outerShdw>
                </a:effectLst>
              </a:rPr>
              <a:t>La </a:t>
            </a:r>
            <a:r>
              <a:rPr lang="it-IT" sz="3200" dirty="0">
                <a:solidFill>
                  <a:srgbClr val="349C66"/>
                </a:solidFill>
                <a:effectLst>
                  <a:outerShdw blurRad="50800" dist="38100" dir="2700000" algn="tl" rotWithShape="0">
                    <a:schemeClr val="accent1">
                      <a:lumMod val="50000"/>
                      <a:alpha val="40000"/>
                    </a:schemeClr>
                  </a:outerShdw>
                </a:effectLst>
              </a:rPr>
              <a:t>fondazione viene costituita da una persona fisica o giuridica, la quale destina una massa patrimoniale ad uno scopo, lecito e, in genere, di utilità </a:t>
            </a:r>
            <a:r>
              <a:rPr lang="it-IT" sz="3200" dirty="0" smtClean="0">
                <a:solidFill>
                  <a:srgbClr val="349C66"/>
                </a:solidFill>
                <a:effectLst>
                  <a:outerShdw blurRad="50800" dist="38100" dir="2700000" algn="tl" rotWithShape="0">
                    <a:schemeClr val="accent1">
                      <a:lumMod val="50000"/>
                      <a:alpha val="40000"/>
                    </a:schemeClr>
                  </a:outerShdw>
                </a:effectLst>
              </a:rPr>
              <a:t>sociale.</a:t>
            </a:r>
          </a:p>
          <a:p>
            <a:pPr marL="0" indent="0">
              <a:buNone/>
            </a:pPr>
            <a:endParaRPr lang="it-IT" sz="3200" dirty="0" smtClean="0">
              <a:solidFill>
                <a:srgbClr val="349C66"/>
              </a:solidFill>
              <a:effectLst>
                <a:outerShdw blurRad="50800" dist="38100" dir="2700000" algn="tl" rotWithShape="0">
                  <a:schemeClr val="accent1">
                    <a:lumMod val="50000"/>
                    <a:alpha val="40000"/>
                  </a:schemeClr>
                </a:outerShdw>
              </a:effectLst>
            </a:endParaRPr>
          </a:p>
          <a:p>
            <a:pPr marL="0" indent="0">
              <a:buNone/>
            </a:pPr>
            <a:r>
              <a:rPr lang="it-IT" sz="3200" dirty="0" smtClean="0">
                <a:solidFill>
                  <a:srgbClr val="349C66"/>
                </a:solidFill>
                <a:effectLst>
                  <a:outerShdw blurRad="50800" dist="38100" dir="2700000" algn="tl" rotWithShape="0">
                    <a:schemeClr val="accent1">
                      <a:lumMod val="50000"/>
                      <a:alpha val="40000"/>
                    </a:schemeClr>
                  </a:outerShdw>
                </a:effectLst>
              </a:rPr>
              <a:t>Ai sensi dell’art. 28 c.c. deve</a:t>
            </a:r>
            <a:r>
              <a:rPr lang="it-IT" sz="3200" dirty="0">
                <a:solidFill>
                  <a:srgbClr val="349C66"/>
                </a:solidFill>
                <a:effectLst>
                  <a:outerShdw blurRad="50800" dist="38100" dir="2700000" algn="tl" rotWithShape="0">
                    <a:schemeClr val="accent1">
                      <a:lumMod val="50000"/>
                      <a:alpha val="40000"/>
                    </a:schemeClr>
                  </a:outerShdw>
                </a:effectLst>
              </a:rPr>
              <a:t>:</a:t>
            </a:r>
          </a:p>
          <a:p>
            <a:pPr marL="0" indent="0">
              <a:buNone/>
            </a:pPr>
            <a:r>
              <a:rPr lang="it-IT" sz="3200" dirty="0">
                <a:solidFill>
                  <a:srgbClr val="349C66"/>
                </a:solidFill>
                <a:effectLst>
                  <a:outerShdw blurRad="50800" dist="38100" dir="2700000" algn="tl" rotWithShape="0">
                    <a:schemeClr val="accent1">
                      <a:lumMod val="50000"/>
                      <a:alpha val="40000"/>
                    </a:schemeClr>
                  </a:outerShdw>
                </a:effectLst>
              </a:rPr>
              <a:t>•	perseguire fini di pubblico interesse;</a:t>
            </a:r>
          </a:p>
          <a:p>
            <a:pPr marL="0" indent="0">
              <a:buNone/>
            </a:pPr>
            <a:r>
              <a:rPr lang="it-IT" sz="3200" dirty="0">
                <a:solidFill>
                  <a:srgbClr val="349C66"/>
                </a:solidFill>
                <a:effectLst>
                  <a:outerShdw blurRad="50800" dist="38100" dir="2700000" algn="tl" rotWithShape="0">
                    <a:schemeClr val="accent1">
                      <a:lumMod val="50000"/>
                      <a:alpha val="40000"/>
                    </a:schemeClr>
                  </a:outerShdw>
                </a:effectLst>
              </a:rPr>
              <a:t>•	sia posta in essere a vantaggio di una o più famiglie.</a:t>
            </a:r>
          </a:p>
          <a:p>
            <a:pPr marL="0" indent="0">
              <a:buNone/>
            </a:pPr>
            <a:r>
              <a:rPr lang="it-IT" sz="3200" dirty="0" smtClean="0">
                <a:solidFill>
                  <a:srgbClr val="349C66"/>
                </a:solidFill>
                <a:effectLst>
                  <a:outerShdw blurRad="50800" dist="38100" dir="2700000" algn="tl" rotWithShape="0">
                    <a:schemeClr val="accent1">
                      <a:lumMod val="50000"/>
                      <a:alpha val="40000"/>
                    </a:schemeClr>
                  </a:outerShdw>
                </a:effectLst>
              </a:rPr>
              <a:t> </a:t>
            </a:r>
          </a:p>
          <a:p>
            <a:endParaRPr sz="2400" dirty="0">
              <a:solidFill>
                <a:srgbClr val="000000"/>
              </a:solidFill>
            </a:endParaRPr>
          </a:p>
        </p:txBody>
      </p:sp>
      <p:sp>
        <p:nvSpPr>
          <p:cNvPr id="10" name="Rettangolo arrotondato 9"/>
          <p:cNvSpPr/>
          <p:nvPr/>
        </p:nvSpPr>
        <p:spPr>
          <a:xfrm>
            <a:off x="11011147" y="6309360"/>
            <a:ext cx="932688" cy="46005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smtClean="0"/>
              <a:t>9</a:t>
            </a:r>
            <a:endParaRPr lang="it-IT" dirty="0"/>
          </a:p>
        </p:txBody>
      </p:sp>
      <p:pic>
        <p:nvPicPr>
          <p:cNvPr id="7" name="Immagin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155" y="253936"/>
            <a:ext cx="4286250" cy="2619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5363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QuickStarter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4">
      <a:majorFont>
        <a:latin typeface="Segoe UI"/>
        <a:ea typeface=""/>
        <a:cs typeface=""/>
      </a:majorFont>
      <a:minorFont>
        <a:latin typeface="Segoe U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Web3811</Template>
  <TotalTime>2641</TotalTime>
  <Words>1037</Words>
  <Application>Microsoft Office PowerPoint</Application>
  <PresentationFormat>Widescreen</PresentationFormat>
  <Paragraphs>163</Paragraphs>
  <Slides>21</Slides>
  <Notes>2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9</vt:i4>
      </vt:variant>
      <vt:variant>
        <vt:lpstr>Tema</vt:lpstr>
      </vt:variant>
      <vt:variant>
        <vt:i4>2</vt:i4>
      </vt:variant>
      <vt:variant>
        <vt:lpstr>Titoli diapositive</vt:lpstr>
      </vt:variant>
      <vt:variant>
        <vt:i4>21</vt:i4>
      </vt:variant>
    </vt:vector>
  </HeadingPairs>
  <TitlesOfParts>
    <vt:vector size="32" baseType="lpstr">
      <vt:lpstr>Arial Unicode MS</vt:lpstr>
      <vt:lpstr>Microsoft YaHei</vt:lpstr>
      <vt:lpstr>Arial</vt:lpstr>
      <vt:lpstr>Calibri</vt:lpstr>
      <vt:lpstr>Calibri Light</vt:lpstr>
      <vt:lpstr>Segoe UI</vt:lpstr>
      <vt:lpstr>Segoe UI Light</vt:lpstr>
      <vt:lpstr>Segoe UI Semilight</vt:lpstr>
      <vt:lpstr>Times New Roman</vt:lpstr>
      <vt:lpstr>Tema di Office</vt:lpstr>
      <vt:lpstr>QuickStarter Theme</vt:lpstr>
      <vt:lpstr>Corso per Amministratori di Sostegno  COA e Ondif Reggio Emilia   5° lezione – 10.03.2022   </vt:lpstr>
      <vt:lpstr>coppia coniugata, con due figli maggiorenni, uno dei quali affetto da disabilità in Ads, rappresenta lo scenario tradizionalmente designato "dopodinoi"</vt:lpstr>
      <vt:lpstr>Presentazione standard di PowerPoint</vt:lpstr>
      <vt:lpstr>Presentazione standard di PowerPoint</vt:lpstr>
      <vt:lpstr> 1. Sostituzione fedecommisaria assistenziale </vt:lpstr>
      <vt:lpstr>  Nullità del fedecommesso per intenti di pianificazione successoria  </vt:lpstr>
      <vt:lpstr>Le possibilità offerte dall’art. 411 IV co. c.c. </vt:lpstr>
      <vt:lpstr>La madre ha disposto un lascito con il testamento </vt:lpstr>
      <vt:lpstr>2. La Fondazione di Famiglia  </vt:lpstr>
      <vt:lpstr>2. La Fondazione di Famiglia - casistica? </vt:lpstr>
      <vt:lpstr>3. Atto di destinazione ex art. 2645-ter c.c. </vt:lpstr>
      <vt:lpstr>3. Il Trust   </vt:lpstr>
      <vt:lpstr>   L’amministratore di sostegno può essere autorizzato dal GT all’istituzione di un Trust nell’interesse dello stesso beneficiario della procedura e del di lui figlio, anch’egli soggetto disabile</vt:lpstr>
      <vt:lpstr>   e</vt:lpstr>
      <vt:lpstr>5. Procura  vs.  Ads   </vt:lpstr>
      <vt:lpstr>Trust multifunzione   </vt:lpstr>
      <vt:lpstr>Trust protettivo in combinazione con l’ads   </vt:lpstr>
      <vt:lpstr>   </vt:lpstr>
      <vt:lpstr>   </vt:lpstr>
      <vt:lpstr>Presentazione standard di PowerPoint</vt:lpstr>
      <vt:lpstr>That’s all! Thanks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Corso base  per Amministratore di Sostegno 3° Modulo</dc:title>
  <dc:creator>Riccardo Lelli</dc:creator>
  <cp:lastModifiedBy>utente</cp:lastModifiedBy>
  <cp:revision>78</cp:revision>
  <cp:lastPrinted>2019-11-20T10:56:32Z</cp:lastPrinted>
  <dcterms:created xsi:type="dcterms:W3CDTF">2019-11-10T10:42:48Z</dcterms:created>
  <dcterms:modified xsi:type="dcterms:W3CDTF">2022-03-09T17:31:35Z</dcterms:modified>
</cp:coreProperties>
</file>