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439" r:id="rId2"/>
    <p:sldId id="445" r:id="rId3"/>
    <p:sldId id="442" r:id="rId4"/>
    <p:sldId id="256" r:id="rId5"/>
    <p:sldId id="440" r:id="rId6"/>
    <p:sldId id="448" r:id="rId7"/>
    <p:sldId id="447" r:id="rId8"/>
    <p:sldId id="449" r:id="rId9"/>
    <p:sldId id="452" r:id="rId10"/>
    <p:sldId id="450" r:id="rId11"/>
    <p:sldId id="456" r:id="rId12"/>
    <p:sldId id="453" r:id="rId13"/>
    <p:sldId id="454" r:id="rId14"/>
    <p:sldId id="455"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1" name="PlaceHolder 1"/>
          <p:cNvSpPr>
            <a:spLocks noGrp="1"/>
          </p:cNvSpPr>
          <p:nvPr>
            <p:ph type="body"/>
          </p:nvPr>
        </p:nvSpPr>
        <p:spPr>
          <a:xfrm>
            <a:off x="756000" y="5078520"/>
            <a:ext cx="6047640" cy="4811040"/>
          </a:xfrm>
          <a:prstGeom prst="rect">
            <a:avLst/>
          </a:prstGeom>
        </p:spPr>
        <p:txBody>
          <a:bodyPr lIns="0" tIns="0" rIns="0" bIns="0"/>
          <a:lstStyle/>
          <a:p>
            <a:r>
              <a:rPr lang="it-IT" sz="2000">
                <a:latin typeface="Arial"/>
              </a:rPr>
              <a:t>Fai clic per modificare il formato delle note</a:t>
            </a:r>
            <a:endParaRPr/>
          </a:p>
        </p:txBody>
      </p:sp>
      <p:sp>
        <p:nvSpPr>
          <p:cNvPr id="292" name="PlaceHolder 2"/>
          <p:cNvSpPr>
            <a:spLocks noGrp="1"/>
          </p:cNvSpPr>
          <p:nvPr>
            <p:ph type="hdr"/>
          </p:nvPr>
        </p:nvSpPr>
        <p:spPr>
          <a:xfrm>
            <a:off x="0" y="0"/>
            <a:ext cx="3280680" cy="534240"/>
          </a:xfrm>
          <a:prstGeom prst="rect">
            <a:avLst/>
          </a:prstGeom>
        </p:spPr>
        <p:txBody>
          <a:bodyPr lIns="0" tIns="0" rIns="0" bIns="0"/>
          <a:lstStyle/>
          <a:p>
            <a:r>
              <a:rPr lang="it-IT" sz="1400">
                <a:latin typeface="Times New Roman"/>
              </a:rPr>
              <a:t>&lt;intestazione&gt;</a:t>
            </a:r>
            <a:endParaRPr/>
          </a:p>
        </p:txBody>
      </p:sp>
      <p:sp>
        <p:nvSpPr>
          <p:cNvPr id="293" name="PlaceHolder 3"/>
          <p:cNvSpPr>
            <a:spLocks noGrp="1"/>
          </p:cNvSpPr>
          <p:nvPr>
            <p:ph type="dt"/>
          </p:nvPr>
        </p:nvSpPr>
        <p:spPr>
          <a:xfrm>
            <a:off x="4278960" y="0"/>
            <a:ext cx="3280680" cy="534240"/>
          </a:xfrm>
          <a:prstGeom prst="rect">
            <a:avLst/>
          </a:prstGeom>
        </p:spPr>
        <p:txBody>
          <a:bodyPr lIns="0" tIns="0" rIns="0" bIns="0"/>
          <a:lstStyle/>
          <a:p>
            <a:pPr algn="r"/>
            <a:r>
              <a:rPr lang="it-IT" sz="1400">
                <a:latin typeface="Times New Roman"/>
              </a:rPr>
              <a:t>&lt;data/ora&gt;</a:t>
            </a:r>
            <a:endParaRPr/>
          </a:p>
        </p:txBody>
      </p:sp>
      <p:sp>
        <p:nvSpPr>
          <p:cNvPr id="294" name="PlaceHolder 4"/>
          <p:cNvSpPr>
            <a:spLocks noGrp="1"/>
          </p:cNvSpPr>
          <p:nvPr>
            <p:ph type="ftr"/>
          </p:nvPr>
        </p:nvSpPr>
        <p:spPr>
          <a:xfrm>
            <a:off x="0" y="10157400"/>
            <a:ext cx="3280680" cy="534240"/>
          </a:xfrm>
          <a:prstGeom prst="rect">
            <a:avLst/>
          </a:prstGeom>
        </p:spPr>
        <p:txBody>
          <a:bodyPr lIns="0" tIns="0" rIns="0" bIns="0" anchor="b"/>
          <a:lstStyle/>
          <a:p>
            <a:r>
              <a:rPr lang="it-IT" sz="1400">
                <a:latin typeface="Times New Roman"/>
              </a:rPr>
              <a:t>&lt;piè di pagina&gt;</a:t>
            </a:r>
            <a:endParaRPr/>
          </a:p>
        </p:txBody>
      </p:sp>
      <p:sp>
        <p:nvSpPr>
          <p:cNvPr id="295" name="PlaceHolder 5"/>
          <p:cNvSpPr>
            <a:spLocks noGrp="1"/>
          </p:cNvSpPr>
          <p:nvPr>
            <p:ph type="sldNum"/>
          </p:nvPr>
        </p:nvSpPr>
        <p:spPr>
          <a:xfrm>
            <a:off x="4278960" y="10157400"/>
            <a:ext cx="3280680" cy="534240"/>
          </a:xfrm>
          <a:prstGeom prst="rect">
            <a:avLst/>
          </a:prstGeom>
        </p:spPr>
        <p:txBody>
          <a:bodyPr lIns="0" tIns="0" rIns="0" bIns="0" anchor="b"/>
          <a:lstStyle/>
          <a:p>
            <a:pPr algn="r"/>
            <a:fld id="{6206CB92-BD06-4FC5-81F2-275ACFB067DE}" type="slidenum">
              <a:rPr lang="it-IT" sz="1400">
                <a:latin typeface="Times New Roman"/>
              </a:rPr>
              <a:t>‹N›</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436560" y="2766960"/>
            <a:ext cx="4846680" cy="1599480"/>
          </a:xfrm>
          <a:prstGeom prst="rect">
            <a:avLst/>
          </a:prstGeom>
        </p:spPr>
        <p:txBody>
          <a:bodyPr lIns="0" tIns="0" rIns="0" bIns="0" anchor="ctr"/>
          <a:lstStyle/>
          <a:p>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436560" y="2766960"/>
            <a:ext cx="4846680" cy="1599480"/>
          </a:xfrm>
          <a:prstGeom prst="rect">
            <a:avLst/>
          </a:prstGeom>
        </p:spPr>
        <p:txBody>
          <a:bodyPr lIns="0" tIns="0" rIns="0" bIns="0" anchor="ctr"/>
          <a:lstStyle/>
          <a:p>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3"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4"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436560" y="2766960"/>
            <a:ext cx="4846680" cy="1599480"/>
          </a:xfrm>
          <a:prstGeom prst="rect">
            <a:avLst/>
          </a:prstGeom>
        </p:spPr>
        <p:txBody>
          <a:bodyPr lIns="0" tIns="0" rIns="0" bIns="0" anchor="ctr"/>
          <a:lstStyle/>
          <a:p>
            <a:endParaRPr/>
          </a:p>
        </p:txBody>
      </p:sp>
      <p:sp>
        <p:nvSpPr>
          <p:cNvPr id="36"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7"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8" name="Immagine 37"/>
          <p:cNvPicPr/>
          <p:nvPr/>
        </p:nvPicPr>
        <p:blipFill>
          <a:blip r:embed="rId2"/>
          <a:stretch/>
        </p:blipFill>
        <p:spPr>
          <a:xfrm>
            <a:off x="2079000" y="1604520"/>
            <a:ext cx="4984920" cy="3977280"/>
          </a:xfrm>
          <a:prstGeom prst="rect">
            <a:avLst/>
          </a:prstGeom>
          <a:ln>
            <a:noFill/>
          </a:ln>
        </p:spPr>
      </p:pic>
      <p:pic>
        <p:nvPicPr>
          <p:cNvPr id="39" name="Immagine 38"/>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3436560" y="2766960"/>
            <a:ext cx="4846680" cy="1599480"/>
          </a:xfrm>
          <a:prstGeom prst="rect">
            <a:avLst/>
          </a:prstGeom>
        </p:spPr>
        <p:txBody>
          <a:bodyPr lIns="0" tIns="0" rIns="0" bIns="0" anchor="ctr"/>
          <a:lstStyle/>
          <a:p>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3436560" y="2766960"/>
            <a:ext cx="4846680" cy="1599480"/>
          </a:xfrm>
          <a:prstGeom prst="rect">
            <a:avLst/>
          </a:prstGeom>
        </p:spPr>
        <p:txBody>
          <a:bodyPr lIns="0" tIns="0" rIns="0" bIns="0" anchor="ctr"/>
          <a:lstStyle/>
          <a:p>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436560" y="2766960"/>
            <a:ext cx="4846680" cy="1599480"/>
          </a:xfrm>
          <a:prstGeom prst="rect">
            <a:avLst/>
          </a:prstGeom>
        </p:spPr>
        <p:txBody>
          <a:bodyPr lIns="0" tIns="0" rIns="0" bIns="0" anchor="ctr"/>
          <a:lstStyle/>
          <a:p>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3436560" y="2766960"/>
            <a:ext cx="4846680" cy="159948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3436560" y="2766960"/>
            <a:ext cx="4846680" cy="74156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436560" y="2766960"/>
            <a:ext cx="4846680" cy="1599480"/>
          </a:xfrm>
          <a:prstGeom prst="rect">
            <a:avLst/>
          </a:prstGeom>
        </p:spPr>
        <p:txBody>
          <a:bodyPr lIns="0" tIns="0" rIns="0" bIns="0" anchor="ctr"/>
          <a:lstStyle/>
          <a:p>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7"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436560" y="2766960"/>
            <a:ext cx="4846680" cy="1599480"/>
          </a:xfrm>
          <a:prstGeom prst="rect">
            <a:avLst/>
          </a:prstGeom>
        </p:spPr>
        <p:txBody>
          <a:bodyPr lIns="0" tIns="0" rIns="0" bIns="0" anchor="ctr"/>
          <a:lstStyle/>
          <a:p>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436560" y="2766960"/>
            <a:ext cx="4846680" cy="1599480"/>
          </a:xfrm>
          <a:prstGeom prst="rect">
            <a:avLst/>
          </a:prstGeom>
        </p:spPr>
        <p:txBody>
          <a:bodyPr lIns="0" tIns="0" rIns="0" bIns="0" anchor="ctr"/>
          <a:lstStyle/>
          <a:p>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pic>
        <p:nvPicPr>
          <p:cNvPr id="6" name="Picture 6"/>
          <p:cNvPicPr/>
          <p:nvPr/>
        </p:nvPicPr>
        <p:blipFill>
          <a:blip r:embed="rId15">
            <a:lum bright="-10000"/>
          </a:blip>
          <a:stretch/>
        </p:blipFill>
        <p:spPr>
          <a:xfrm>
            <a:off x="0" y="0"/>
            <a:ext cx="9143640" cy="6857640"/>
          </a:xfrm>
          <a:prstGeom prst="rect">
            <a:avLst/>
          </a:prstGeom>
          <a:ln>
            <a:noFill/>
          </a:ln>
        </p:spPr>
      </p:pic>
      <p:sp>
        <p:nvSpPr>
          <p:cNvPr id="7" name="PlaceHolder 1"/>
          <p:cNvSpPr>
            <a:spLocks noGrp="1"/>
          </p:cNvSpPr>
          <p:nvPr>
            <p:ph type="title"/>
          </p:nvPr>
        </p:nvSpPr>
        <p:spPr>
          <a:xfrm>
            <a:off x="551160" y="436680"/>
            <a:ext cx="8040960" cy="1442160"/>
          </a:xfrm>
          <a:prstGeom prst="rect">
            <a:avLst/>
          </a:prstGeom>
        </p:spPr>
        <p:txBody>
          <a:bodyPr anchor="ctr"/>
          <a:lstStyle/>
          <a:p>
            <a:pPr algn="ctr">
              <a:lnSpc>
                <a:spcPct val="100000"/>
              </a:lnSpc>
            </a:pPr>
            <a:r>
              <a:rPr lang="it-IT" sz="4800" strike="noStrike">
                <a:solidFill>
                  <a:srgbClr val="262626"/>
                </a:solidFill>
                <a:latin typeface="Cambria"/>
              </a:rPr>
              <a:t>Fai clic per modificare il formato del testo del titoloFare clic per modificare lo stile del titolo</a:t>
            </a:r>
            <a:endParaRPr/>
          </a:p>
        </p:txBody>
      </p:sp>
      <p:sp>
        <p:nvSpPr>
          <p:cNvPr id="2" name="PlaceHolder 2"/>
          <p:cNvSpPr>
            <a:spLocks noGrp="1"/>
          </p:cNvSpPr>
          <p:nvPr>
            <p:ph type="body"/>
          </p:nvPr>
        </p:nvSpPr>
        <p:spPr>
          <a:xfrm>
            <a:off x="838080" y="2038320"/>
            <a:ext cx="7467120" cy="3951000"/>
          </a:xfrm>
          <a:prstGeom prst="rect">
            <a:avLst/>
          </a:prstGeom>
        </p:spPr>
        <p:txBody>
          <a:bodyPr/>
          <a:lstStyle/>
          <a:p>
            <a:pPr>
              <a:buSzPct val="45000"/>
              <a:buFont typeface="StarSymbol"/>
              <a:buChar char=""/>
            </a:pPr>
            <a:r>
              <a:rPr lang="it-IT" sz="2400" strike="noStrike">
                <a:solidFill>
                  <a:srgbClr val="404040"/>
                </a:solidFill>
                <a:latin typeface="Cambria"/>
              </a:rPr>
              <a:t>Fai clic per modificare il formato del testo della struttura</a:t>
            </a:r>
            <a:endParaRPr/>
          </a:p>
          <a:p>
            <a:pPr lvl="1">
              <a:buSzPct val="75000"/>
              <a:buFont typeface="StarSymbol"/>
              <a:buChar char=""/>
            </a:pPr>
            <a:r>
              <a:rPr lang="it-IT" sz="2400" strike="noStrike">
                <a:solidFill>
                  <a:srgbClr val="404040"/>
                </a:solidFill>
                <a:latin typeface="Cambria"/>
              </a:rPr>
              <a:t>Secondo livello struttura</a:t>
            </a:r>
            <a:endParaRPr/>
          </a:p>
          <a:p>
            <a:pPr lvl="2">
              <a:buSzPct val="45000"/>
              <a:buFont typeface="StarSymbol"/>
              <a:buChar char=""/>
            </a:pPr>
            <a:r>
              <a:rPr lang="it-IT" sz="2400" strike="noStrike">
                <a:solidFill>
                  <a:srgbClr val="404040"/>
                </a:solidFill>
                <a:latin typeface="Cambria"/>
              </a:rPr>
              <a:t>Terzo livello struttura</a:t>
            </a:r>
            <a:endParaRPr/>
          </a:p>
          <a:p>
            <a:pPr lvl="3">
              <a:buSzPct val="75000"/>
              <a:buFont typeface="StarSymbol"/>
              <a:buChar char=""/>
            </a:pPr>
            <a:r>
              <a:rPr lang="it-IT" sz="2400" strike="noStrike">
                <a:solidFill>
                  <a:srgbClr val="404040"/>
                </a:solidFill>
                <a:latin typeface="Cambria"/>
              </a:rPr>
              <a:t>Quarto livello struttura</a:t>
            </a:r>
            <a:endParaRPr/>
          </a:p>
          <a:p>
            <a:pPr lvl="4">
              <a:buSzPct val="45000"/>
              <a:buFont typeface="StarSymbol"/>
              <a:buChar char=""/>
            </a:pPr>
            <a:r>
              <a:rPr lang="it-IT" sz="2400" strike="noStrike">
                <a:solidFill>
                  <a:srgbClr val="404040"/>
                </a:solidFill>
                <a:latin typeface="Cambria"/>
              </a:rPr>
              <a:t>Quinto livello struttura</a:t>
            </a:r>
            <a:endParaRPr/>
          </a:p>
          <a:p>
            <a:pPr lvl="5">
              <a:buSzPct val="45000"/>
              <a:buFont typeface="StarSymbol"/>
              <a:buChar char=""/>
            </a:pPr>
            <a:r>
              <a:rPr lang="it-IT" sz="2400" strike="noStrike">
                <a:solidFill>
                  <a:srgbClr val="404040"/>
                </a:solidFill>
                <a:latin typeface="Cambria"/>
              </a:rPr>
              <a:t>Sesto livello struttura</a:t>
            </a:r>
            <a:endParaRPr/>
          </a:p>
          <a:p>
            <a:pPr>
              <a:lnSpc>
                <a:spcPct val="100000"/>
              </a:lnSpc>
              <a:buSzPct val="95000"/>
              <a:buFont typeface="Rage Italic"/>
              <a:buChar char="0"/>
            </a:pPr>
            <a:r>
              <a:rPr lang="it-IT" sz="2400" strike="noStrike">
                <a:solidFill>
                  <a:srgbClr val="404040"/>
                </a:solidFill>
                <a:latin typeface="Cambria"/>
              </a:rPr>
              <a:t>Settimo livello strutturaFare clic per modificare stili del testo dello schema</a:t>
            </a:r>
            <a:endParaRPr/>
          </a:p>
          <a:p>
            <a:pPr lvl="1">
              <a:lnSpc>
                <a:spcPct val="100000"/>
              </a:lnSpc>
              <a:buSzPct val="95000"/>
              <a:buFont typeface="Rage Italic"/>
              <a:buChar char="0"/>
            </a:pPr>
            <a:r>
              <a:rPr lang="it-IT" sz="2200" strike="noStrike">
                <a:solidFill>
                  <a:srgbClr val="404040"/>
                </a:solidFill>
                <a:latin typeface="Cambria"/>
              </a:rPr>
              <a:t>Secondo livello</a:t>
            </a:r>
            <a:endParaRPr/>
          </a:p>
          <a:p>
            <a:pPr lvl="2">
              <a:lnSpc>
                <a:spcPct val="100000"/>
              </a:lnSpc>
              <a:buSzPct val="95000"/>
              <a:buFont typeface="Rage Italic"/>
              <a:buChar char="0"/>
            </a:pPr>
            <a:r>
              <a:rPr lang="it-IT" sz="2000" strike="noStrike">
                <a:solidFill>
                  <a:srgbClr val="404040"/>
                </a:solidFill>
                <a:latin typeface="Cambria"/>
              </a:rPr>
              <a:t>Terzo livello</a:t>
            </a:r>
            <a:endParaRPr/>
          </a:p>
          <a:p>
            <a:pPr lvl="3">
              <a:lnSpc>
                <a:spcPct val="100000"/>
              </a:lnSpc>
              <a:buSzPct val="95000"/>
              <a:buFont typeface="Rage Italic"/>
              <a:buChar char="0"/>
            </a:pPr>
            <a:r>
              <a:rPr lang="it-IT" sz="1600" strike="noStrike">
                <a:solidFill>
                  <a:srgbClr val="404040"/>
                </a:solidFill>
                <a:latin typeface="Cambria"/>
              </a:rPr>
              <a:t>Quarto livello</a:t>
            </a:r>
            <a:endParaRPr/>
          </a:p>
          <a:p>
            <a:pPr lvl="4">
              <a:lnSpc>
                <a:spcPct val="100000"/>
              </a:lnSpc>
              <a:buSzPct val="95000"/>
              <a:buFont typeface="Rage Italic"/>
              <a:buChar char="0"/>
            </a:pPr>
            <a:r>
              <a:rPr lang="it-IT" sz="1400" strike="noStrike">
                <a:solidFill>
                  <a:srgbClr val="404040"/>
                </a:solidFill>
                <a:latin typeface="Cambria"/>
              </a:rPr>
              <a:t>Quinto livello</a:t>
            </a:r>
            <a:endParaRPr/>
          </a:p>
        </p:txBody>
      </p:sp>
      <p:sp>
        <p:nvSpPr>
          <p:cNvPr id="3" name="PlaceHolder 3"/>
          <p:cNvSpPr>
            <a:spLocks noGrp="1"/>
          </p:cNvSpPr>
          <p:nvPr>
            <p:ph type="dt"/>
          </p:nvPr>
        </p:nvSpPr>
        <p:spPr>
          <a:xfrm>
            <a:off x="551160" y="6148800"/>
            <a:ext cx="2133360" cy="364680"/>
          </a:xfrm>
          <a:prstGeom prst="rect">
            <a:avLst/>
          </a:prstGeom>
        </p:spPr>
        <p:txBody>
          <a:bodyPr anchor="ctr"/>
          <a:lstStyle/>
          <a:p>
            <a:pPr>
              <a:lnSpc>
                <a:spcPct val="100000"/>
              </a:lnSpc>
            </a:pPr>
            <a:r>
              <a:rPr lang="it-IT" sz="1400" strike="noStrike">
                <a:solidFill>
                  <a:srgbClr val="808080"/>
                </a:solidFill>
                <a:latin typeface="Rage Italic"/>
              </a:rPr>
              <a:t>09/04/15</a:t>
            </a:r>
            <a:endParaRPr/>
          </a:p>
        </p:txBody>
      </p:sp>
      <p:sp>
        <p:nvSpPr>
          <p:cNvPr id="4" name="PlaceHolder 4"/>
          <p:cNvSpPr>
            <a:spLocks noGrp="1"/>
          </p:cNvSpPr>
          <p:nvPr>
            <p:ph type="ftr"/>
          </p:nvPr>
        </p:nvSpPr>
        <p:spPr>
          <a:xfrm>
            <a:off x="3124080" y="6148800"/>
            <a:ext cx="2895120" cy="364680"/>
          </a:xfrm>
          <a:prstGeom prst="rect">
            <a:avLst/>
          </a:prstGeom>
        </p:spPr>
        <p:txBody>
          <a:bodyPr anchor="ctr"/>
          <a:lstStyle/>
          <a:p>
            <a:endParaRPr/>
          </a:p>
        </p:txBody>
      </p:sp>
      <p:sp>
        <p:nvSpPr>
          <p:cNvPr id="5" name="PlaceHolder 5"/>
          <p:cNvSpPr>
            <a:spLocks noGrp="1"/>
          </p:cNvSpPr>
          <p:nvPr>
            <p:ph type="sldNum"/>
          </p:nvPr>
        </p:nvSpPr>
        <p:spPr>
          <a:xfrm>
            <a:off x="6459120" y="6148800"/>
            <a:ext cx="2133360" cy="364680"/>
          </a:xfrm>
          <a:prstGeom prst="rect">
            <a:avLst/>
          </a:prstGeom>
        </p:spPr>
        <p:txBody>
          <a:bodyPr anchor="ctr"/>
          <a:lstStyle/>
          <a:p>
            <a:pPr algn="r">
              <a:lnSpc>
                <a:spcPct val="100000"/>
              </a:lnSpc>
            </a:pPr>
            <a:fld id="{5D9CD344-69EB-4160-861E-4C343B5D042C}" type="slidenum">
              <a:rPr lang="it-IT" sz="1400" strike="noStrike">
                <a:solidFill>
                  <a:srgbClr val="808080"/>
                </a:solidFill>
                <a:latin typeface="Rage Italic"/>
              </a:r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420891" y="344520"/>
            <a:ext cx="8064360" cy="5616360"/>
          </a:xfrm>
          <a:prstGeom prst="rect">
            <a:avLst/>
          </a:prstGeom>
          <a:noFill/>
          <a:ln>
            <a:solidFill>
              <a:srgbClr val="A63212"/>
            </a:solidFill>
          </a:ln>
        </p:spPr>
        <p:txBody>
          <a:bodyPr anchor="ctr"/>
          <a:lstStyle/>
          <a:p>
            <a:pPr algn="ctr">
              <a:lnSpc>
                <a:spcPct val="100000"/>
              </a:lnSpc>
            </a:pPr>
            <a:r>
              <a:rPr lang="it-IT" sz="3600" dirty="0">
                <a:latin typeface="Arial Black" panose="020B0A04020102020204" pitchFamily="34" charset="0"/>
              </a:rPr>
              <a:t>DAI SM-DP </a:t>
            </a:r>
          </a:p>
          <a:p>
            <a:pPr algn="ctr">
              <a:lnSpc>
                <a:spcPct val="100000"/>
              </a:lnSpc>
            </a:pPr>
            <a:r>
              <a:rPr lang="it-IT" sz="3600" dirty="0">
                <a:latin typeface="Arial Black" panose="020B0A04020102020204" pitchFamily="34" charset="0"/>
              </a:rPr>
              <a:t>(Dipartimento ad Attività Integrata Salute Mentale e Dipendenze Patologiche)</a:t>
            </a:r>
          </a:p>
          <a:p>
            <a:pPr algn="ctr">
              <a:lnSpc>
                <a:spcPct val="100000"/>
              </a:lnSpc>
            </a:pPr>
            <a:r>
              <a:rPr lang="it-IT" sz="3600" dirty="0">
                <a:latin typeface="Arial Black" panose="020B0A04020102020204" pitchFamily="34" charset="0"/>
                <a:cs typeface="Arial" panose="020B0604020202020204" pitchFamily="34" charset="0"/>
              </a:rPr>
              <a:t>&amp;</a:t>
            </a:r>
          </a:p>
          <a:p>
            <a:pPr algn="ctr">
              <a:lnSpc>
                <a:spcPct val="100000"/>
              </a:lnSpc>
            </a:pPr>
            <a:r>
              <a:rPr lang="it-IT" sz="3600" dirty="0">
                <a:latin typeface="Arial Black" panose="020B0A04020102020204" pitchFamily="34" charset="0"/>
                <a:cs typeface="Arial" panose="020B0604020202020204" pitchFamily="34" charset="0"/>
              </a:rPr>
              <a:t>ADS</a:t>
            </a:r>
          </a:p>
          <a:p>
            <a:pPr algn="ctr">
              <a:lnSpc>
                <a:spcPct val="100000"/>
              </a:lnSpc>
            </a:pPr>
            <a:r>
              <a:rPr lang="it-IT" sz="3600" dirty="0">
                <a:latin typeface="Arial Black" panose="020B0A04020102020204" pitchFamily="34" charset="0"/>
                <a:cs typeface="Arial" panose="020B0604020202020204" pitchFamily="34" charset="0"/>
              </a:rPr>
              <a:t>(Amministratore di Sostegno)</a:t>
            </a:r>
            <a:endParaRPr lang="it-IT" sz="3600" dirty="0">
              <a:latin typeface="Arial Black" panose="020B0A04020102020204" pitchFamily="34" charset="0"/>
            </a:endParaRPr>
          </a:p>
          <a:p>
            <a:pPr algn="ctr">
              <a:lnSpc>
                <a:spcPct val="100000"/>
              </a:lnSpc>
            </a:pPr>
            <a:endParaRPr sz="3600" dirty="0">
              <a:latin typeface="Arial Black" panose="020B0A04020102020204" pitchFamily="34" charset="0"/>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1</a:t>
            </a:fld>
            <a:endParaRPr/>
          </a:p>
        </p:txBody>
      </p:sp>
    </p:spTree>
    <p:extLst>
      <p:ext uri="{BB962C8B-B14F-4D97-AF65-F5344CB8AC3E}">
        <p14:creationId xmlns:p14="http://schemas.microsoft.com/office/powerpoint/2010/main" val="3195117281"/>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532440"/>
            <a:ext cx="8064360" cy="5616360"/>
          </a:xfrm>
          <a:prstGeom prst="rect">
            <a:avLst/>
          </a:prstGeom>
          <a:noFill/>
          <a:ln>
            <a:solidFill>
              <a:srgbClr val="A63212"/>
            </a:solidFill>
          </a:ln>
        </p:spPr>
        <p:txBody>
          <a:bodyPr anchor="ctr"/>
          <a:lstStyle/>
          <a:p>
            <a:pPr marL="285750" indent="-285750" algn="just">
              <a:spcAft>
                <a:spcPts val="800"/>
              </a:spcAft>
              <a:buFontTx/>
              <a:buChar char="-"/>
            </a:pPr>
            <a:r>
              <a:rPr lang="it-IT" sz="1800" i="1" dirty="0">
                <a:effectLst/>
                <a:latin typeface="Calibri" panose="020F0502020204030204" pitchFamily="34" charset="0"/>
                <a:ea typeface="Calibri" panose="020F0502020204030204" pitchFamily="34" charset="0"/>
                <a:cs typeface="Times New Roman" panose="02020603050405020304" pitchFamily="18" charset="0"/>
              </a:rPr>
              <a:t>Alla luce di quanto descritto, si ritiene necessario segnalare il caso propedeuticamente al fatto che possa diventare urgente la nomina di un amministratore di sostegno che presti il consenso alle cure. In attesa di un Suo cortese riscontro le porgo cordiali saluti.</a:t>
            </a:r>
          </a:p>
          <a:p>
            <a:pPr algn="just">
              <a:spcAft>
                <a:spcPts val="800"/>
              </a:spcAft>
            </a:pPr>
            <a:endParaRPr lang="it-IT" sz="1800" i="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Tx/>
              <a:buChar char="-"/>
            </a:pPr>
            <a:r>
              <a:rPr lang="it-IT" dirty="0">
                <a:latin typeface="Calibri" panose="020F0502020204030204" pitchFamily="34" charset="0"/>
                <a:ea typeface="Calibri" panose="020F0502020204030204" pitchFamily="34" charset="0"/>
                <a:cs typeface="Times New Roman" panose="02020603050405020304" pitchFamily="18" charset="0"/>
              </a:rPr>
              <a:t>Nel frattempo, esclusa la possibilità di ricorrere allo ‘stato di necessità’ per ricovero </a:t>
            </a:r>
            <a:r>
              <a:rPr lang="it-IT" dirty="0" smtClean="0">
                <a:latin typeface="Calibri" panose="020F0502020204030204" pitchFamily="34" charset="0"/>
                <a:ea typeface="Calibri" panose="020F0502020204030204" pitchFamily="34" charset="0"/>
                <a:cs typeface="Times New Roman" panose="02020603050405020304" pitchFamily="18" charset="0"/>
              </a:rPr>
              <a:t>e </a:t>
            </a:r>
            <a:r>
              <a:rPr lang="it-IT" dirty="0">
                <a:latin typeface="Calibri" panose="020F0502020204030204" pitchFamily="34" charset="0"/>
                <a:ea typeface="Calibri" panose="020F0502020204030204" pitchFamily="34" charset="0"/>
                <a:cs typeface="Times New Roman" panose="02020603050405020304" pitchFamily="18" charset="0"/>
              </a:rPr>
              <a:t>posizionamento del SNG, si procede a </a:t>
            </a:r>
            <a:r>
              <a:rPr lang="it-IT" b="1" dirty="0">
                <a:latin typeface="Calibri" panose="020F0502020204030204" pitchFamily="34" charset="0"/>
                <a:ea typeface="Calibri" panose="020F0502020204030204" pitchFamily="34" charset="0"/>
                <a:cs typeface="Times New Roman" panose="02020603050405020304" pitchFamily="18" charset="0"/>
              </a:rPr>
              <a:t>ricovero in regime di TSO </a:t>
            </a:r>
            <a:r>
              <a:rPr lang="it-IT" dirty="0">
                <a:latin typeface="Calibri" panose="020F0502020204030204" pitchFamily="34" charset="0"/>
                <a:ea typeface="Calibri" panose="020F0502020204030204" pitchFamily="34" charset="0"/>
                <a:cs typeface="Times New Roman" panose="02020603050405020304" pitchFamily="18" charset="0"/>
              </a:rPr>
              <a:t>(Trattamento Sanitario Obbligatorio) in ambito internistico, per sussistenza delle condizioni psichiche tali da richiedere intervento di tipo psichiatrico indifferibile in ambito ospedaliero (in questo caso non in SPDC data la priorità del posizionamento del SNG), l’assenza di </a:t>
            </a:r>
            <a:r>
              <a:rPr lang="it-IT" dirty="0" smtClean="0">
                <a:latin typeface="Calibri" panose="020F0502020204030204" pitchFamily="34" charset="0"/>
                <a:ea typeface="Calibri" panose="020F0502020204030204" pitchFamily="34" charset="0"/>
                <a:cs typeface="Times New Roman" panose="02020603050405020304" pitchFamily="18" charset="0"/>
              </a:rPr>
              <a:t>consapevolezza </a:t>
            </a:r>
            <a:r>
              <a:rPr lang="it-IT" dirty="0">
                <a:latin typeface="Calibri" panose="020F0502020204030204" pitchFamily="34" charset="0"/>
                <a:ea typeface="Calibri" panose="020F0502020204030204" pitchFamily="34" charset="0"/>
                <a:cs typeface="Times New Roman" panose="02020603050405020304" pitchFamily="18" charset="0"/>
              </a:rPr>
              <a:t>di malattia, il rifiuto di qualsiasi altra proposta terapeutica funzionale al trattamento della stessa.</a:t>
            </a:r>
          </a:p>
          <a:p>
            <a:pPr marL="285750" indent="-285750" algn="just">
              <a:spcAft>
                <a:spcPts val="800"/>
              </a:spcAft>
              <a:buFontTx/>
              <a:buChar char="-"/>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Il GT dispone in urgenza la nomina di un ADS che presti consenso alle cure. </a:t>
            </a:r>
          </a:p>
          <a:p>
            <a:pPr marL="285750" indent="-285750" algn="just">
              <a:spcAft>
                <a:spcPts val="800"/>
              </a:spcAft>
              <a:buFontTx/>
              <a:buChar char="-"/>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fontAlgn="base">
              <a:buFontTx/>
              <a:buChar char="-"/>
            </a:pPr>
            <a:endParaRPr lang="it-IT" b="0" dirty="0">
              <a:solidFill>
                <a:srgbClr val="333333"/>
              </a:solidFill>
              <a:effectLst/>
              <a:latin typeface="Karla"/>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10</a:t>
            </a:fld>
            <a:endParaRPr/>
          </a:p>
        </p:txBody>
      </p:sp>
    </p:spTree>
    <p:extLst>
      <p:ext uri="{BB962C8B-B14F-4D97-AF65-F5344CB8AC3E}">
        <p14:creationId xmlns:p14="http://schemas.microsoft.com/office/powerpoint/2010/main" val="799940638"/>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532440"/>
            <a:ext cx="8064360" cy="5616360"/>
          </a:xfrm>
          <a:prstGeom prst="rect">
            <a:avLst/>
          </a:prstGeom>
          <a:noFill/>
          <a:ln>
            <a:solidFill>
              <a:srgbClr val="A63212"/>
            </a:solidFill>
          </a:ln>
        </p:spPr>
        <p:txBody>
          <a:bodyPr anchor="ctr"/>
          <a:lstStyle/>
          <a:p>
            <a:pPr algn="just">
              <a:spcAft>
                <a:spcPts val="800"/>
              </a:spcAft>
            </a:pPr>
            <a:r>
              <a:rPr lang="it-IT"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Tx/>
              <a:buChar char="-"/>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Nominato l’ADS, </a:t>
            </a:r>
            <a:r>
              <a:rPr lang="it-IT" dirty="0">
                <a:latin typeface="Calibri" panose="020F0502020204030204" pitchFamily="34" charset="0"/>
                <a:ea typeface="Calibri" panose="020F0502020204030204" pitchFamily="34" charset="0"/>
                <a:cs typeface="Times New Roman" panose="02020603050405020304" pitchFamily="18" charset="0"/>
              </a:rPr>
              <a:t>nell’ambito di questa nuova cornice dell’equipe curante e stando la </a:t>
            </a:r>
            <a:r>
              <a:rPr lang="it-IT" b="1" dirty="0">
                <a:latin typeface="Calibri" panose="020F0502020204030204" pitchFamily="34" charset="0"/>
                <a:ea typeface="Calibri" panose="020F0502020204030204" pitchFamily="34" charset="0"/>
                <a:cs typeface="Times New Roman" panose="02020603050405020304" pitchFamily="18" charset="0"/>
              </a:rPr>
              <a:t>presenza di un soggetto che, per quanto non sanitario, diviene alleato fondamentale nella cura e nella recovery</a:t>
            </a:r>
            <a:r>
              <a:rPr lang="it-IT" dirty="0">
                <a:latin typeface="Calibri" panose="020F0502020204030204" pitchFamily="34" charset="0"/>
                <a:ea typeface="Calibri" panose="020F0502020204030204" pitchFamily="34" charset="0"/>
                <a:cs typeface="Times New Roman" panose="02020603050405020304" pitchFamily="18" charset="0"/>
              </a:rPr>
              <a:t> di G., si </a:t>
            </a:r>
            <a:r>
              <a:rPr lang="it-IT" sz="1800" dirty="0">
                <a:effectLst/>
                <a:latin typeface="Calibri" panose="020F0502020204030204" pitchFamily="34" charset="0"/>
                <a:ea typeface="Calibri" panose="020F0502020204030204" pitchFamily="34" charset="0"/>
                <a:cs typeface="Times New Roman" panose="02020603050405020304" pitchFamily="18" charset="0"/>
              </a:rPr>
              <a:t>toglie il TSO e si procede con tutti i presidi utili a garantire il mantenimento del SNG e alla cura</a:t>
            </a:r>
            <a:r>
              <a:rPr lang="it-IT"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Aft>
                <a:spcPts val="800"/>
              </a:spcAft>
              <a:buFontTx/>
              <a:buChar cha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Tx/>
              <a:buChar char="-"/>
            </a:pPr>
            <a:r>
              <a:rPr lang="it-IT" dirty="0">
                <a:latin typeface="Calibri" panose="020F0502020204030204" pitchFamily="34" charset="0"/>
                <a:cs typeface="Times New Roman" panose="02020603050405020304" pitchFamily="18" charset="0"/>
              </a:rPr>
              <a:t>Si rende evidente la necessità di ricovero prolungato in ambito internistico: data la assenza di acquisizione di un’aderenza alla cura, occorre allestire una </a:t>
            </a:r>
            <a:r>
              <a:rPr lang="it-IT" dirty="0" err="1">
                <a:latin typeface="Calibri" panose="020F0502020204030204" pitchFamily="34" charset="0"/>
                <a:cs typeface="Times New Roman" panose="02020603050405020304" pitchFamily="18" charset="0"/>
              </a:rPr>
              <a:t>sorverglianza</a:t>
            </a:r>
            <a:r>
              <a:rPr lang="it-IT" dirty="0">
                <a:latin typeface="Calibri" panose="020F0502020204030204" pitchFamily="34" charset="0"/>
                <a:cs typeface="Times New Roman" panose="02020603050405020304" pitchFamily="18" charset="0"/>
              </a:rPr>
              <a:t> h24, </a:t>
            </a:r>
            <a:r>
              <a:rPr lang="it-IT" dirty="0" err="1">
                <a:latin typeface="Calibri" panose="020F0502020204030204" pitchFamily="34" charset="0"/>
                <a:cs typeface="Times New Roman" panose="02020603050405020304" pitchFamily="18" charset="0"/>
              </a:rPr>
              <a:t>affinchè</a:t>
            </a:r>
            <a:r>
              <a:rPr lang="it-IT" dirty="0">
                <a:latin typeface="Calibri" panose="020F0502020204030204" pitchFamily="34" charset="0"/>
                <a:cs typeface="Times New Roman" panose="02020603050405020304" pitchFamily="18" charset="0"/>
              </a:rPr>
              <a:t> l’utente non manometta SNG, pompa per nutrizione enterale </a:t>
            </a:r>
            <a:r>
              <a:rPr lang="it-IT" dirty="0" err="1" smtClean="0">
                <a:latin typeface="Calibri" panose="020F0502020204030204" pitchFamily="34" charset="0"/>
                <a:cs typeface="Times New Roman" panose="02020603050405020304" pitchFamily="18" charset="0"/>
              </a:rPr>
              <a:t>etc</a:t>
            </a:r>
            <a:endParaRPr lang="it-IT" dirty="0" smtClean="0">
              <a:latin typeface="Calibri" panose="020F0502020204030204" pitchFamily="34" charset="0"/>
              <a:cs typeface="Times New Roman" panose="02020603050405020304" pitchFamily="18" charset="0"/>
            </a:endParaRPr>
          </a:p>
          <a:p>
            <a:pPr marL="285750" indent="-285750" algn="just">
              <a:spcAft>
                <a:spcPts val="800"/>
              </a:spcAft>
              <a:buFontTx/>
              <a:buChar char="-"/>
            </a:pPr>
            <a:r>
              <a:rPr lang="it-IT" dirty="0">
                <a:latin typeface="Calibri" panose="020F0502020204030204" pitchFamily="34" charset="0"/>
                <a:cs typeface="Times New Roman" panose="02020603050405020304" pitchFamily="18" charset="0"/>
              </a:rPr>
              <a:t>Questa operazione è costosa e non sostenibile a lungo, sia per il sistema famiglia/utente, sia per i servizi sanitari coinvolti (soprattutto in epoca di pandemia, dove le priorità e le attenzioni sono convogliate verso i reparti di rianimazione)….come è possibile intervenire, data la prospettiva NON BREVE della necessità di intervento </a:t>
            </a:r>
            <a:r>
              <a:rPr lang="it-IT" dirty="0" err="1">
                <a:latin typeface="Calibri" panose="020F0502020204030204" pitchFamily="34" charset="0"/>
                <a:cs typeface="Times New Roman" panose="02020603050405020304" pitchFamily="18" charset="0"/>
              </a:rPr>
              <a:t>mutidisciplinare</a:t>
            </a:r>
            <a:r>
              <a:rPr lang="it-IT" dirty="0">
                <a:latin typeface="Calibri" panose="020F0502020204030204" pitchFamily="34" charset="0"/>
                <a:cs typeface="Times New Roman" panose="02020603050405020304" pitchFamily="18" charset="0"/>
              </a:rPr>
              <a:t>?</a:t>
            </a:r>
          </a:p>
          <a:p>
            <a:pPr marL="285750" indent="-285750" algn="just">
              <a:spcAft>
                <a:spcPts val="800"/>
              </a:spcAft>
              <a:buFontTx/>
              <a:buChar char="-"/>
            </a:pPr>
            <a:endParaRPr lang="it-IT" dirty="0"/>
          </a:p>
          <a:p>
            <a:pPr marL="285750" indent="-285750" algn="just" fontAlgn="base">
              <a:buFontTx/>
              <a:buChar char="-"/>
            </a:pPr>
            <a:endParaRPr lang="it-IT" b="0" dirty="0">
              <a:solidFill>
                <a:srgbClr val="333333"/>
              </a:solidFill>
              <a:effectLst/>
              <a:latin typeface="Karla"/>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11</a:t>
            </a:fld>
            <a:endParaRPr/>
          </a:p>
        </p:txBody>
      </p:sp>
    </p:spTree>
    <p:extLst>
      <p:ext uri="{BB962C8B-B14F-4D97-AF65-F5344CB8AC3E}">
        <p14:creationId xmlns:p14="http://schemas.microsoft.com/office/powerpoint/2010/main" val="1377988222"/>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620820"/>
            <a:ext cx="8064360" cy="5616360"/>
          </a:xfrm>
          <a:prstGeom prst="rect">
            <a:avLst/>
          </a:prstGeom>
          <a:noFill/>
          <a:ln>
            <a:solidFill>
              <a:srgbClr val="A63212"/>
            </a:solidFill>
          </a:ln>
        </p:spPr>
        <p:txBody>
          <a:bodyPr anchor="ctr"/>
          <a:lstStyle/>
          <a:p>
            <a:pPr marL="285750" indent="-285750" algn="just">
              <a:spcAft>
                <a:spcPts val="800"/>
              </a:spcAft>
              <a:buFontTx/>
              <a:buChar char="-"/>
            </a:pPr>
            <a:r>
              <a:rPr lang="it-IT" dirty="0" smtClean="0">
                <a:latin typeface="Calibri" panose="020F0502020204030204" pitchFamily="34" charset="0"/>
                <a:cs typeface="Times New Roman" panose="02020603050405020304" pitchFamily="18" charset="0"/>
              </a:rPr>
              <a:t>Nell’immediato </a:t>
            </a:r>
            <a:r>
              <a:rPr lang="it-IT" dirty="0">
                <a:latin typeface="Calibri" panose="020F0502020204030204" pitchFamily="34" charset="0"/>
                <a:cs typeface="Times New Roman" panose="02020603050405020304" pitchFamily="18" charset="0"/>
              </a:rPr>
              <a:t>le professioni sanitarie, in collaborazione con assistenti sociali del distretto e operatori del privato sociale, allestiscono un sistema di sorveglianza h24.</a:t>
            </a:r>
          </a:p>
          <a:p>
            <a:pPr marL="285750" indent="-285750">
              <a:spcAft>
                <a:spcPts val="800"/>
              </a:spcAft>
              <a:buFontTx/>
              <a:buChar char="-"/>
            </a:pPr>
            <a:r>
              <a:rPr lang="it-IT" dirty="0">
                <a:latin typeface="Calibri" panose="020F0502020204030204" pitchFamily="34" charset="0"/>
                <a:cs typeface="Times New Roman" panose="02020603050405020304" pitchFamily="18" charset="0"/>
              </a:rPr>
              <a:t>Si decide </a:t>
            </a:r>
            <a:r>
              <a:rPr lang="it-IT" dirty="0" smtClean="0">
                <a:latin typeface="Calibri" panose="020F0502020204030204" pitchFamily="34" charset="0"/>
                <a:cs typeface="Times New Roman" panose="02020603050405020304" pitchFamily="18" charset="0"/>
              </a:rPr>
              <a:t>di </a:t>
            </a:r>
            <a:r>
              <a:rPr lang="it-IT" dirty="0">
                <a:latin typeface="Calibri" panose="020F0502020204030204" pitchFamily="34" charset="0"/>
                <a:cs typeface="Times New Roman" panose="02020603050405020304" pitchFamily="18" charset="0"/>
              </a:rPr>
              <a:t>percorrere la strada di richiesta di Invalidità Civile con accompagnamento, per garantire la possibilità di fruire dei vantaggi eventualmente acquisiti, per prosecuzione nel percorso di cura senza rischio di collasso del sistema curante. </a:t>
            </a:r>
          </a:p>
          <a:p>
            <a:pPr marL="285750" indent="-285750">
              <a:spcAft>
                <a:spcPts val="800"/>
              </a:spcAft>
              <a:buFontTx/>
              <a:buChar char="-"/>
            </a:pPr>
            <a:r>
              <a:rPr lang="it-IT" dirty="0">
                <a:latin typeface="Calibri" panose="020F0502020204030204" pitchFamily="34" charset="0"/>
                <a:cs typeface="Times New Roman" panose="02020603050405020304" pitchFamily="18" charset="0"/>
              </a:rPr>
              <a:t>Per questa </a:t>
            </a:r>
            <a:r>
              <a:rPr lang="it-IT" b="1" u="sng" dirty="0">
                <a:latin typeface="Calibri" panose="020F0502020204030204" pitchFamily="34" charset="0"/>
                <a:cs typeface="Times New Roman" panose="02020603050405020304" pitchFamily="18" charset="0"/>
              </a:rPr>
              <a:t>area</a:t>
            </a:r>
            <a:r>
              <a:rPr lang="it-IT" dirty="0">
                <a:latin typeface="Calibri" panose="020F0502020204030204" pitchFamily="34" charset="0"/>
                <a:cs typeface="Times New Roman" panose="02020603050405020304" pitchFamily="18" charset="0"/>
              </a:rPr>
              <a:t> non prettamente sanitaria ma tuttavia </a:t>
            </a:r>
            <a:r>
              <a:rPr lang="it-IT" b="1" u="sng" dirty="0">
                <a:latin typeface="Calibri" panose="020F0502020204030204" pitchFamily="34" charset="0"/>
                <a:cs typeface="Times New Roman" panose="02020603050405020304" pitchFamily="18" charset="0"/>
              </a:rPr>
              <a:t>indispensabile nel percorso di cura</a:t>
            </a:r>
            <a:r>
              <a:rPr lang="it-IT" dirty="0">
                <a:latin typeface="Calibri" panose="020F0502020204030204" pitchFamily="34" charset="0"/>
                <a:cs typeface="Times New Roman" panose="02020603050405020304" pitchFamily="18" charset="0"/>
              </a:rPr>
              <a:t>, occorra avere un </a:t>
            </a:r>
            <a:r>
              <a:rPr lang="it-IT" b="1" u="sng" dirty="0">
                <a:latin typeface="Calibri" panose="020F0502020204030204" pitchFamily="34" charset="0"/>
                <a:cs typeface="Times New Roman" panose="02020603050405020304" pitchFamily="18" charset="0"/>
              </a:rPr>
              <a:t>alleato</a:t>
            </a:r>
            <a:r>
              <a:rPr lang="it-IT" dirty="0">
                <a:latin typeface="Calibri" panose="020F0502020204030204" pitchFamily="34" charset="0"/>
                <a:cs typeface="Times New Roman" panose="02020603050405020304" pitchFamily="18" charset="0"/>
              </a:rPr>
              <a:t> efficace, </a:t>
            </a:r>
            <a:r>
              <a:rPr lang="it-IT" b="1" u="sng" dirty="0">
                <a:latin typeface="Calibri" panose="020F0502020204030204" pitchFamily="34" charset="0"/>
                <a:cs typeface="Times New Roman" panose="02020603050405020304" pitchFamily="18" charset="0"/>
              </a:rPr>
              <a:t>competente</a:t>
            </a:r>
            <a:r>
              <a:rPr lang="it-IT" dirty="0">
                <a:latin typeface="Calibri" panose="020F0502020204030204" pitchFamily="34" charset="0"/>
                <a:cs typeface="Times New Roman" panose="02020603050405020304" pitchFamily="18" charset="0"/>
              </a:rPr>
              <a:t> nell’ambito della gestione amministrativa di quanto l’utente possiede, e operativo per rendere fruibili tali risorse ai fini sanitari…..</a:t>
            </a:r>
            <a:endParaRPr lang="it-IT" dirty="0">
              <a:latin typeface="Calibri" panose="020F0502020204030204" pitchFamily="34" charset="0"/>
              <a:cs typeface="Times New Roman" panose="02020603050405020304" pitchFamily="18" charset="0"/>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12</a:t>
            </a:fld>
            <a:endParaRPr/>
          </a:p>
        </p:txBody>
      </p:sp>
    </p:spTree>
    <p:extLst>
      <p:ext uri="{BB962C8B-B14F-4D97-AF65-F5344CB8AC3E}">
        <p14:creationId xmlns:p14="http://schemas.microsoft.com/office/powerpoint/2010/main" val="3904587152"/>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620820"/>
            <a:ext cx="8064360" cy="5616360"/>
          </a:xfrm>
          <a:prstGeom prst="rect">
            <a:avLst/>
          </a:prstGeom>
          <a:noFill/>
          <a:ln>
            <a:solidFill>
              <a:srgbClr val="A63212"/>
            </a:solidFill>
          </a:ln>
        </p:spPr>
        <p:txBody>
          <a:bodyPr anchor="ctr"/>
          <a:lstStyle/>
          <a:p>
            <a:pPr marL="285750" indent="-285750">
              <a:spcAft>
                <a:spcPts val="800"/>
              </a:spcAft>
              <a:buFontTx/>
              <a:buChar char="-"/>
            </a:pPr>
            <a:endParaRPr lang="it-IT" dirty="0">
              <a:latin typeface="Calibri" panose="020F0502020204030204" pitchFamily="34" charset="0"/>
              <a:cs typeface="Times New Roman" panose="02020603050405020304" pitchFamily="18" charset="0"/>
            </a:endParaRPr>
          </a:p>
          <a:p>
            <a:pPr marL="285750" indent="-285750">
              <a:spcAft>
                <a:spcPts val="800"/>
              </a:spcAft>
              <a:buFontTx/>
              <a:buChar char="-"/>
            </a:pPr>
            <a:r>
              <a:rPr lang="it-IT" dirty="0">
                <a:latin typeface="Calibri" panose="020F0502020204030204" pitchFamily="34" charset="0"/>
                <a:cs typeface="Times New Roman" panose="02020603050405020304" pitchFamily="18" charset="0"/>
              </a:rPr>
              <a:t>…..occorre un  ulteriore ADS che gestisca non solo il consenso alle crude cure sanitarie in vece dell’utente, ma anche il ‘contorno’ amministrativo e fortemente impattante sul sistema, per progredire il più efficacemente possibile nel percorso di </a:t>
            </a:r>
            <a:r>
              <a:rPr lang="it-IT" dirty="0" smtClean="0">
                <a:latin typeface="Calibri" panose="020F0502020204030204" pitchFamily="34" charset="0"/>
                <a:cs typeface="Times New Roman" panose="02020603050405020304" pitchFamily="18" charset="0"/>
              </a:rPr>
              <a:t>cura</a:t>
            </a:r>
            <a:r>
              <a:rPr lang="it-IT" dirty="0">
                <a:latin typeface="Calibri" panose="020F0502020204030204" pitchFamily="34" charset="0"/>
                <a:cs typeface="Times New Roman" panose="02020603050405020304" pitchFamily="18" charset="0"/>
              </a:rPr>
              <a:t>, orientato a raggiungere la massima recovery per quell’utente specifico.</a:t>
            </a:r>
          </a:p>
          <a:p>
            <a:pPr>
              <a:spcAft>
                <a:spcPts val="800"/>
              </a:spcAft>
            </a:pPr>
            <a:endParaRPr lang="it-IT" dirty="0">
              <a:latin typeface="Calibri" panose="020F0502020204030204" pitchFamily="34" charset="0"/>
              <a:cs typeface="Times New Roman" panose="02020603050405020304" pitchFamily="18" charset="0"/>
            </a:endParaRPr>
          </a:p>
          <a:p>
            <a:pPr marL="285750" indent="-285750">
              <a:spcAft>
                <a:spcPts val="800"/>
              </a:spcAft>
              <a:buFontTx/>
              <a:buChar char="-"/>
            </a:pPr>
            <a:r>
              <a:rPr lang="it-IT" dirty="0" smtClean="0">
                <a:solidFill>
                  <a:srgbClr val="333333"/>
                </a:solidFill>
                <a:latin typeface="Calibri" panose="020F0502020204030204" pitchFamily="34" charset="0"/>
                <a:cs typeface="Times New Roman" panose="02020603050405020304" pitchFamily="18" charset="0"/>
              </a:rPr>
              <a:t>Il </a:t>
            </a:r>
            <a:r>
              <a:rPr lang="it-IT" dirty="0">
                <a:solidFill>
                  <a:srgbClr val="333333"/>
                </a:solidFill>
                <a:latin typeface="Calibri" panose="020F0502020204030204" pitchFamily="34" charset="0"/>
                <a:cs typeface="Times New Roman" panose="02020603050405020304" pitchFamily="18" charset="0"/>
              </a:rPr>
              <a:t>Servizio (ufficio legale, referente clinico), l’ADS (lo stesso nominato in urgenza), non l’utente in quanto giustificata da opportuno certificato (ha da 10 gg intrapreso un percorso volontario, di tipo residenziale, presso una struttura specializzata nella terapia dei disturbi gravi della nutrizione) è convocato in udienza per la nomina di ADS con </a:t>
            </a:r>
            <a:r>
              <a:rPr lang="it-IT" dirty="0" smtClean="0">
                <a:solidFill>
                  <a:srgbClr val="333333"/>
                </a:solidFill>
                <a:latin typeface="Calibri" panose="020F0502020204030204" pitchFamily="34" charset="0"/>
                <a:cs typeface="Times New Roman" panose="02020603050405020304" pitchFamily="18" charset="0"/>
              </a:rPr>
              <a:t>funzioni </a:t>
            </a:r>
            <a:r>
              <a:rPr lang="it-IT" dirty="0">
                <a:solidFill>
                  <a:srgbClr val="333333"/>
                </a:solidFill>
                <a:latin typeface="Calibri" panose="020F0502020204030204" pitchFamily="34" charset="0"/>
                <a:cs typeface="Times New Roman" panose="02020603050405020304" pitchFamily="18" charset="0"/>
              </a:rPr>
              <a:t>specifiche il 22.02.2022</a:t>
            </a:r>
            <a:r>
              <a:rPr lang="it-IT" dirty="0" smtClean="0">
                <a:solidFill>
                  <a:srgbClr val="333333"/>
                </a:solidFill>
                <a:latin typeface="Calibri" panose="020F0502020204030204" pitchFamily="34" charset="0"/>
                <a:cs typeface="Times New Roman" panose="02020603050405020304" pitchFamily="18" charset="0"/>
              </a:rPr>
              <a:t>.</a:t>
            </a:r>
          </a:p>
          <a:p>
            <a:pPr marL="285750" indent="-285750">
              <a:spcAft>
                <a:spcPts val="800"/>
              </a:spcAft>
              <a:buFontTx/>
              <a:buChar char="-"/>
            </a:pPr>
            <a:r>
              <a:rPr lang="it-IT" dirty="0" smtClean="0">
                <a:solidFill>
                  <a:srgbClr val="333333"/>
                </a:solidFill>
                <a:effectLst/>
                <a:latin typeface="Calibri" panose="020F0502020204030204" pitchFamily="34" charset="0"/>
                <a:cs typeface="Times New Roman" panose="02020603050405020304" pitchFamily="18" charset="0"/>
              </a:rPr>
              <a:t>L’utente nel frattempo non è deceduta e ha intrapreso un percorso di cura residenziale su base volontaria.</a:t>
            </a:r>
            <a:endParaRPr lang="it-IT" dirty="0">
              <a:solidFill>
                <a:srgbClr val="333333"/>
              </a:solidFill>
              <a:effectLst/>
              <a:latin typeface="Calibri" panose="020F0502020204030204" pitchFamily="34" charset="0"/>
              <a:cs typeface="Times New Roman" panose="02020603050405020304" pitchFamily="18" charset="0"/>
            </a:endParaRPr>
          </a:p>
          <a:p>
            <a:pPr marL="285750" indent="-285750">
              <a:spcAft>
                <a:spcPts val="800"/>
              </a:spcAft>
              <a:buFontTx/>
              <a:buChar char="-"/>
            </a:pPr>
            <a:endParaRPr lang="it-IT" b="1" dirty="0">
              <a:solidFill>
                <a:srgbClr val="333333"/>
              </a:solidFill>
              <a:effectLst/>
              <a:latin typeface="Karla"/>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13</a:t>
            </a:fld>
            <a:endParaRPr/>
          </a:p>
        </p:txBody>
      </p:sp>
    </p:spTree>
    <p:extLst>
      <p:ext uri="{BB962C8B-B14F-4D97-AF65-F5344CB8AC3E}">
        <p14:creationId xmlns:p14="http://schemas.microsoft.com/office/powerpoint/2010/main" val="1916465103"/>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620820"/>
            <a:ext cx="8064360" cy="5616360"/>
          </a:xfrm>
          <a:prstGeom prst="rect">
            <a:avLst/>
          </a:prstGeom>
          <a:noFill/>
          <a:ln>
            <a:solidFill>
              <a:srgbClr val="A63212"/>
            </a:solidFill>
          </a:ln>
        </p:spPr>
        <p:txBody>
          <a:bodyPr anchor="ctr"/>
          <a:lstStyle/>
          <a:p>
            <a:pPr marL="285750" indent="-285750">
              <a:spcAft>
                <a:spcPts val="800"/>
              </a:spcAft>
              <a:buFontTx/>
              <a:buChar char="-"/>
            </a:pPr>
            <a:r>
              <a:rPr lang="it-IT" dirty="0" smtClean="0">
                <a:solidFill>
                  <a:srgbClr val="333333"/>
                </a:solidFill>
                <a:latin typeface="Calibri" panose="020F0502020204030204" pitchFamily="34" charset="0"/>
                <a:cs typeface="Times New Roman" panose="02020603050405020304" pitchFamily="18" charset="0"/>
              </a:rPr>
              <a:t>In </a:t>
            </a:r>
            <a:r>
              <a:rPr lang="it-IT" dirty="0">
                <a:solidFill>
                  <a:srgbClr val="333333"/>
                </a:solidFill>
                <a:latin typeface="Calibri" panose="020F0502020204030204" pitchFamily="34" charset="0"/>
                <a:cs typeface="Times New Roman" panose="02020603050405020304" pitchFamily="18" charset="0"/>
              </a:rPr>
              <a:t>questo come in atri casi particolarmente complessi e spinosi, la figura dell’ADS risulta essere uno strumento fondamentale ella riuscita del percorso di cura, con una identità peculiare e preziosa, non </a:t>
            </a:r>
            <a:r>
              <a:rPr lang="it-IT" dirty="0" err="1">
                <a:solidFill>
                  <a:srgbClr val="333333"/>
                </a:solidFill>
                <a:latin typeface="Calibri" panose="020F0502020204030204" pitchFamily="34" charset="0"/>
                <a:cs typeface="Times New Roman" panose="02020603050405020304" pitchFamily="18" charset="0"/>
              </a:rPr>
              <a:t>vicariabile</a:t>
            </a:r>
            <a:r>
              <a:rPr lang="it-IT" dirty="0">
                <a:solidFill>
                  <a:srgbClr val="333333"/>
                </a:solidFill>
                <a:latin typeface="Calibri" panose="020F0502020204030204" pitchFamily="34" charset="0"/>
                <a:cs typeface="Times New Roman" panose="02020603050405020304" pitchFamily="18" charset="0"/>
              </a:rPr>
              <a:t> da dispositivi sanitari.</a:t>
            </a:r>
          </a:p>
          <a:p>
            <a:pPr marL="285750" indent="-285750">
              <a:spcAft>
                <a:spcPts val="800"/>
              </a:spcAft>
              <a:buFontTx/>
              <a:buChar char="-"/>
            </a:pPr>
            <a:endParaRPr lang="it-IT" dirty="0">
              <a:solidFill>
                <a:srgbClr val="333333"/>
              </a:solidFill>
              <a:effectLst/>
              <a:latin typeface="Calibri" panose="020F0502020204030204" pitchFamily="34" charset="0"/>
              <a:cs typeface="Times New Roman" panose="02020603050405020304" pitchFamily="18" charset="0"/>
            </a:endParaRPr>
          </a:p>
          <a:p>
            <a:pPr marL="285750" indent="-285750">
              <a:spcAft>
                <a:spcPts val="800"/>
              </a:spcAft>
              <a:buFontTx/>
              <a:buChar char="-"/>
            </a:pPr>
            <a:r>
              <a:rPr lang="it-IT" dirty="0">
                <a:solidFill>
                  <a:srgbClr val="333333"/>
                </a:solidFill>
                <a:latin typeface="Calibri" panose="020F0502020204030204" pitchFamily="34" charset="0"/>
                <a:cs typeface="Times New Roman" panose="02020603050405020304" pitchFamily="18" charset="0"/>
              </a:rPr>
              <a:t>Scusate la lungaggine, nella speranza di avervi persuaso dell’importanza per noi sanitari di tale figura, lascio la parola a Marcellina per il caso in cui il servizio ha stimolato l’utente/</a:t>
            </a:r>
            <a:r>
              <a:rPr lang="it-IT" dirty="0" err="1">
                <a:solidFill>
                  <a:srgbClr val="333333"/>
                </a:solidFill>
                <a:latin typeface="Calibri" panose="020F0502020204030204" pitchFamily="34" charset="0"/>
                <a:cs typeface="Times New Roman" panose="02020603050405020304" pitchFamily="18" charset="0"/>
              </a:rPr>
              <a:t>fam</a:t>
            </a:r>
            <a:r>
              <a:rPr lang="it-IT" dirty="0">
                <a:solidFill>
                  <a:srgbClr val="333333"/>
                </a:solidFill>
                <a:latin typeface="Calibri" panose="020F0502020204030204" pitchFamily="34" charset="0"/>
                <a:cs typeface="Times New Roman" panose="02020603050405020304" pitchFamily="18" charset="0"/>
              </a:rPr>
              <a:t> a ricorrere alla preziosa figura dell’ADS</a:t>
            </a:r>
            <a:endParaRPr lang="it-IT" dirty="0">
              <a:solidFill>
                <a:srgbClr val="333333"/>
              </a:solidFill>
              <a:effectLst/>
              <a:latin typeface="Calibri" panose="020F0502020204030204" pitchFamily="34" charset="0"/>
              <a:cs typeface="Times New Roman" panose="02020603050405020304" pitchFamily="18" charset="0"/>
            </a:endParaRPr>
          </a:p>
          <a:p>
            <a:pPr marL="285750" indent="-285750">
              <a:spcAft>
                <a:spcPts val="800"/>
              </a:spcAft>
              <a:buFontTx/>
              <a:buChar char="-"/>
            </a:pPr>
            <a:endParaRPr lang="it-IT" b="1" dirty="0">
              <a:solidFill>
                <a:srgbClr val="333333"/>
              </a:solidFill>
              <a:effectLst/>
              <a:latin typeface="Karla"/>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14</a:t>
            </a:fld>
            <a:endParaRPr/>
          </a:p>
        </p:txBody>
      </p:sp>
    </p:spTree>
    <p:extLst>
      <p:ext uri="{BB962C8B-B14F-4D97-AF65-F5344CB8AC3E}">
        <p14:creationId xmlns:p14="http://schemas.microsoft.com/office/powerpoint/2010/main" val="472594185"/>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420891" y="344520"/>
            <a:ext cx="8064360" cy="5616360"/>
          </a:xfrm>
          <a:prstGeom prst="rect">
            <a:avLst/>
          </a:prstGeom>
          <a:noFill/>
          <a:ln>
            <a:solidFill>
              <a:srgbClr val="A63212"/>
            </a:solidFill>
          </a:ln>
        </p:spPr>
        <p:txBody>
          <a:bodyPr anchor="ctr"/>
          <a:lstStyle/>
          <a:p>
            <a:pPr algn="ctr">
              <a:lnSpc>
                <a:spcPct val="100000"/>
              </a:lnSpc>
            </a:pPr>
            <a:r>
              <a:rPr lang="it-IT" sz="3600" dirty="0">
                <a:latin typeface="Arial Black" panose="020B0A04020102020204" pitchFamily="34" charset="0"/>
              </a:rPr>
              <a:t>Chi siamo e in quale realtà operiamo</a:t>
            </a:r>
          </a:p>
          <a:p>
            <a:pPr algn="ctr">
              <a:lnSpc>
                <a:spcPct val="100000"/>
              </a:lnSpc>
            </a:pPr>
            <a:endParaRPr sz="3600" dirty="0">
              <a:latin typeface="Arial Black" panose="020B0A04020102020204" pitchFamily="34" charset="0"/>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2</a:t>
            </a:fld>
            <a:endParaRPr/>
          </a:p>
        </p:txBody>
      </p:sp>
    </p:spTree>
    <p:extLst>
      <p:ext uri="{BB962C8B-B14F-4D97-AF65-F5344CB8AC3E}">
        <p14:creationId xmlns:p14="http://schemas.microsoft.com/office/powerpoint/2010/main" val="1208908666"/>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3</a:t>
            </a:fld>
            <a:endParaRPr/>
          </a:p>
        </p:txBody>
      </p:sp>
      <p:graphicFrame>
        <p:nvGraphicFramePr>
          <p:cNvPr id="2" name="Oggetto 1">
            <a:extLst>
              <a:ext uri="{FF2B5EF4-FFF2-40B4-BE49-F238E27FC236}">
                <a16:creationId xmlns:a16="http://schemas.microsoft.com/office/drawing/2014/main" id="{5002DEA3-3CD0-45E3-BD61-FDC1BF7C6EAB}"/>
              </a:ext>
            </a:extLst>
          </p:cNvPr>
          <p:cNvGraphicFramePr>
            <a:graphicFrameLocks noChangeAspect="1"/>
          </p:cNvGraphicFramePr>
          <p:nvPr>
            <p:extLst>
              <p:ext uri="{D42A27DB-BD31-4B8C-83A1-F6EECF244321}">
                <p14:modId xmlns:p14="http://schemas.microsoft.com/office/powerpoint/2010/main" val="1838445321"/>
              </p:ext>
            </p:extLst>
          </p:nvPr>
        </p:nvGraphicFramePr>
        <p:xfrm>
          <a:off x="0" y="-149290"/>
          <a:ext cx="8985380" cy="6985194"/>
        </p:xfrm>
        <a:graphic>
          <a:graphicData uri="http://schemas.openxmlformats.org/presentationml/2006/ole">
            <mc:AlternateContent xmlns:mc="http://schemas.openxmlformats.org/markup-compatibility/2006">
              <mc:Choice xmlns:v="urn:schemas-microsoft-com:vml" Requires="v">
                <p:oleObj spid="_x0000_s1038" name="Acrobat Document" r:id="rId3" imgW="21602381" imgH="15117733" progId="AcroExch.Document.DC">
                  <p:embed/>
                </p:oleObj>
              </mc:Choice>
              <mc:Fallback>
                <p:oleObj name="Acrobat Document" r:id="rId3" imgW="21602381" imgH="15117733" progId="AcroExch.Document.DC">
                  <p:embed/>
                  <p:pic>
                    <p:nvPicPr>
                      <p:cNvPr id="0" name=""/>
                      <p:cNvPicPr/>
                      <p:nvPr/>
                    </p:nvPicPr>
                    <p:blipFill>
                      <a:blip r:embed="rId4"/>
                      <a:stretch>
                        <a:fillRect/>
                      </a:stretch>
                    </p:blipFill>
                    <p:spPr>
                      <a:xfrm>
                        <a:off x="0" y="-149290"/>
                        <a:ext cx="8985380" cy="6985194"/>
                      </a:xfrm>
                      <a:prstGeom prst="rect">
                        <a:avLst/>
                      </a:prstGeom>
                    </p:spPr>
                  </p:pic>
                </p:oleObj>
              </mc:Fallback>
            </mc:AlternateContent>
          </a:graphicData>
        </a:graphic>
      </p:graphicFrame>
    </p:spTree>
    <p:extLst>
      <p:ext uri="{BB962C8B-B14F-4D97-AF65-F5344CB8AC3E}">
        <p14:creationId xmlns:p14="http://schemas.microsoft.com/office/powerpoint/2010/main" val="1857947853"/>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532440"/>
            <a:ext cx="8064360" cy="5616360"/>
          </a:xfrm>
          <a:prstGeom prst="rect">
            <a:avLst/>
          </a:prstGeom>
          <a:noFill/>
          <a:ln>
            <a:solidFill>
              <a:srgbClr val="A63212"/>
            </a:solidFill>
          </a:ln>
        </p:spPr>
        <p:txBody>
          <a:bodyPr anchor="ctr"/>
          <a:lstStyle/>
          <a:p>
            <a:pPr algn="ctr">
              <a:lnSpc>
                <a:spcPct val="100000"/>
              </a:lnSpc>
            </a:pPr>
            <a:endParaRPr dirty="0"/>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4</a:t>
            </a:fld>
            <a:endParaRPr/>
          </a:p>
        </p:txBody>
      </p:sp>
      <p:sp>
        <p:nvSpPr>
          <p:cNvPr id="4" name="Text Box 4">
            <a:extLst>
              <a:ext uri="{FF2B5EF4-FFF2-40B4-BE49-F238E27FC236}">
                <a16:creationId xmlns:a16="http://schemas.microsoft.com/office/drawing/2014/main" id="{15EF4CD4-7DD5-431A-B6DC-FE45828E6F59}"/>
              </a:ext>
            </a:extLst>
          </p:cNvPr>
          <p:cNvSpPr txBox="1">
            <a:spLocks noChangeArrowheads="1"/>
          </p:cNvSpPr>
          <p:nvPr/>
        </p:nvSpPr>
        <p:spPr bwMode="auto">
          <a:xfrm>
            <a:off x="3700463" y="668338"/>
            <a:ext cx="1973262" cy="384175"/>
          </a:xfrm>
          <a:prstGeom prst="rect">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upright="1"/>
          <a:lstStyle/>
          <a:p>
            <a:pPr algn="ctr" eaLnBrk="1" fontAlgn="auto" hangingPunct="1">
              <a:spcBef>
                <a:spcPts val="0"/>
              </a:spcBef>
              <a:spcAft>
                <a:spcPts val="0"/>
              </a:spcAft>
              <a:defRPr/>
            </a:pPr>
            <a:r>
              <a:rPr lang="it-IT" sz="900" dirty="0">
                <a:latin typeface="Arial"/>
                <a:ea typeface="Times New Roman"/>
              </a:rPr>
              <a:t> </a:t>
            </a:r>
            <a:r>
              <a:rPr lang="it-IT" sz="900" b="1" dirty="0">
                <a:latin typeface="Arial"/>
                <a:ea typeface="Times New Roman"/>
              </a:rPr>
              <a:t>DIRETTORE DSMDP</a:t>
            </a:r>
            <a:endParaRPr lang="it-IT" sz="1200" dirty="0">
              <a:latin typeface="Times New Roman"/>
              <a:ea typeface="Times New Roman"/>
            </a:endParaRPr>
          </a:p>
          <a:p>
            <a:pPr algn="ctr" eaLnBrk="1" fontAlgn="auto" hangingPunct="1">
              <a:spcBef>
                <a:spcPts val="0"/>
              </a:spcBef>
              <a:spcAft>
                <a:spcPts val="0"/>
              </a:spcAft>
              <a:defRPr/>
            </a:pPr>
            <a:r>
              <a:rPr lang="it-IT" sz="900" b="1" dirty="0">
                <a:latin typeface="Arial"/>
                <a:ea typeface="Times New Roman"/>
              </a:rPr>
              <a:t> Gaddomaria Grassi</a:t>
            </a:r>
            <a:endParaRPr lang="it-IT" sz="1200" dirty="0">
              <a:latin typeface="Times New Roman"/>
              <a:ea typeface="Times New Roman"/>
            </a:endParaRPr>
          </a:p>
        </p:txBody>
      </p:sp>
      <p:cxnSp>
        <p:nvCxnSpPr>
          <p:cNvPr id="5" name="Connettore 1 31">
            <a:extLst>
              <a:ext uri="{FF2B5EF4-FFF2-40B4-BE49-F238E27FC236}">
                <a16:creationId xmlns:a16="http://schemas.microsoft.com/office/drawing/2014/main" id="{389DB886-B1EE-417F-9881-C0A0004C266B}"/>
              </a:ext>
            </a:extLst>
          </p:cNvPr>
          <p:cNvCxnSpPr/>
          <p:nvPr/>
        </p:nvCxnSpPr>
        <p:spPr>
          <a:xfrm>
            <a:off x="10164763" y="5741988"/>
            <a:ext cx="0" cy="317500"/>
          </a:xfrm>
          <a:prstGeom prst="line">
            <a:avLst/>
          </a:prstGeom>
          <a:noFill/>
          <a:ln w="9525" cap="flat" cmpd="sng" algn="ctr">
            <a:solidFill>
              <a:srgbClr val="4F81BD">
                <a:shade val="95000"/>
                <a:satMod val="105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6" name="Text Box 6">
            <a:extLst>
              <a:ext uri="{FF2B5EF4-FFF2-40B4-BE49-F238E27FC236}">
                <a16:creationId xmlns:a16="http://schemas.microsoft.com/office/drawing/2014/main" id="{B5799439-69F8-4F01-B1CB-F421F69FF7E7}"/>
              </a:ext>
            </a:extLst>
          </p:cNvPr>
          <p:cNvSpPr txBox="1">
            <a:spLocks noChangeArrowheads="1"/>
          </p:cNvSpPr>
          <p:nvPr/>
        </p:nvSpPr>
        <p:spPr bwMode="auto">
          <a:xfrm>
            <a:off x="5348288" y="1960563"/>
            <a:ext cx="2151062" cy="360362"/>
          </a:xfrm>
          <a:prstGeom prst="rect">
            <a:avLst/>
          </a:prstGeom>
          <a:gradFill rotWithShape="1">
            <a:gsLst>
              <a:gs pos="0">
                <a:srgbClr val="9C9C31"/>
              </a:gs>
              <a:gs pos="11000">
                <a:srgbClr val="E0E04B"/>
              </a:gs>
              <a:gs pos="24150">
                <a:srgbClr val="F6CAF1"/>
              </a:gs>
              <a:gs pos="100000">
                <a:srgbClr val="FFFF5B"/>
              </a:gs>
            </a:gsLst>
            <a:lin ang="2700000" scaled="1"/>
          </a:gra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PROGRAMMA DIPENDENZE  PATOLOGICHE</a:t>
            </a:r>
          </a:p>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SOC</a:t>
            </a:r>
          </a:p>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Antonio Nicolaci</a:t>
            </a:r>
          </a:p>
        </p:txBody>
      </p:sp>
      <p:sp>
        <p:nvSpPr>
          <p:cNvPr id="7" name="Rettangolo arrotondato 49">
            <a:extLst>
              <a:ext uri="{FF2B5EF4-FFF2-40B4-BE49-F238E27FC236}">
                <a16:creationId xmlns:a16="http://schemas.microsoft.com/office/drawing/2014/main" id="{CB0A15A2-BC36-4ECD-8774-F27AD4997727}"/>
              </a:ext>
            </a:extLst>
          </p:cNvPr>
          <p:cNvSpPr>
            <a:spLocks noChangeArrowheads="1"/>
          </p:cNvSpPr>
          <p:nvPr/>
        </p:nvSpPr>
        <p:spPr bwMode="auto">
          <a:xfrm>
            <a:off x="958850" y="211138"/>
            <a:ext cx="7429500" cy="400050"/>
          </a:xfrm>
          <a:prstGeom prst="roundRect">
            <a:avLst>
              <a:gd name="adj" fmla="val 16667"/>
            </a:avLst>
          </a:prstGeom>
          <a:solidFill>
            <a:srgbClr val="00B050"/>
          </a:solidFill>
          <a:ln w="3175" algn="ctr">
            <a:solidFill>
              <a:schemeClr val="tx1"/>
            </a:solidFill>
            <a:round/>
            <a:headEnd/>
            <a:tailEnd/>
          </a:ln>
        </p:spPr>
        <p:txBody>
          <a:bodyPr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1400" b="1">
                <a:solidFill>
                  <a:schemeClr val="tx1"/>
                </a:solidFill>
                <a:latin typeface="Arial" panose="020B0604020202020204" pitchFamily="34" charset="0"/>
                <a:cs typeface="Times New Roman" panose="02020603050405020304" pitchFamily="18" charset="0"/>
              </a:rPr>
              <a:t>DIPARTIMENTO AD ATTIVITA’ INTEGRATA SALUTE MENTALE </a:t>
            </a:r>
          </a:p>
          <a:p>
            <a:pPr algn="ctr" eaLnBrk="1" hangingPunct="1">
              <a:spcBef>
                <a:spcPct val="0"/>
              </a:spcBef>
              <a:buFontTx/>
              <a:buNone/>
            </a:pPr>
            <a:r>
              <a:rPr lang="it-IT" altLang="it-IT" sz="1400" b="1">
                <a:solidFill>
                  <a:schemeClr val="tx1"/>
                </a:solidFill>
                <a:latin typeface="Arial" panose="020B0604020202020204" pitchFamily="34" charset="0"/>
                <a:cs typeface="Times New Roman" panose="02020603050405020304" pitchFamily="18" charset="0"/>
              </a:rPr>
              <a:t>e DIPENDENZE PATOLOGICHE</a:t>
            </a:r>
            <a:endParaRPr lang="it-IT" altLang="it-IT" sz="1400">
              <a:solidFill>
                <a:schemeClr val="tx1"/>
              </a:solidFill>
              <a:latin typeface="Palatino Linotype" panose="02040502050505030304" pitchFamily="18" charset="0"/>
            </a:endParaRPr>
          </a:p>
        </p:txBody>
      </p:sp>
      <p:cxnSp>
        <p:nvCxnSpPr>
          <p:cNvPr id="8" name="Connettore 1 42">
            <a:extLst>
              <a:ext uri="{FF2B5EF4-FFF2-40B4-BE49-F238E27FC236}">
                <a16:creationId xmlns:a16="http://schemas.microsoft.com/office/drawing/2014/main" id="{F707521F-31A9-4F5F-8890-57FE71CF3072}"/>
              </a:ext>
            </a:extLst>
          </p:cNvPr>
          <p:cNvCxnSpPr/>
          <p:nvPr/>
        </p:nvCxnSpPr>
        <p:spPr>
          <a:xfrm>
            <a:off x="4697413" y="1052513"/>
            <a:ext cx="6350" cy="2232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1 44">
            <a:extLst>
              <a:ext uri="{FF2B5EF4-FFF2-40B4-BE49-F238E27FC236}">
                <a16:creationId xmlns:a16="http://schemas.microsoft.com/office/drawing/2014/main" id="{46606243-3E60-4A3C-A545-525DA74EABF3}"/>
              </a:ext>
            </a:extLst>
          </p:cNvPr>
          <p:cNvCxnSpPr/>
          <p:nvPr/>
        </p:nvCxnSpPr>
        <p:spPr>
          <a:xfrm>
            <a:off x="874713" y="3249613"/>
            <a:ext cx="7754937" cy="2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84">
            <a:extLst>
              <a:ext uri="{FF2B5EF4-FFF2-40B4-BE49-F238E27FC236}">
                <a16:creationId xmlns:a16="http://schemas.microsoft.com/office/drawing/2014/main" id="{84B46591-3233-4F73-BC9A-60DCD4DE6EFD}"/>
              </a:ext>
            </a:extLst>
          </p:cNvPr>
          <p:cNvCxnSpPr/>
          <p:nvPr/>
        </p:nvCxnSpPr>
        <p:spPr>
          <a:xfrm>
            <a:off x="2411413" y="1196975"/>
            <a:ext cx="3394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B59B0561-86FC-4BE5-B633-565A1CB8087A}"/>
              </a:ext>
            </a:extLst>
          </p:cNvPr>
          <p:cNvCxnSpPr/>
          <p:nvPr/>
        </p:nvCxnSpPr>
        <p:spPr>
          <a:xfrm>
            <a:off x="2411413" y="1196975"/>
            <a:ext cx="0" cy="136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EF5F71D4-9B44-4C44-9378-346DFDE195FA}"/>
              </a:ext>
            </a:extLst>
          </p:cNvPr>
          <p:cNvCxnSpPr/>
          <p:nvPr/>
        </p:nvCxnSpPr>
        <p:spPr>
          <a:xfrm>
            <a:off x="3851275" y="1214438"/>
            <a:ext cx="0" cy="119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9525B5A2-A728-4289-9DD3-4A8088DF7C49}"/>
              </a:ext>
            </a:extLst>
          </p:cNvPr>
          <p:cNvCxnSpPr/>
          <p:nvPr/>
        </p:nvCxnSpPr>
        <p:spPr>
          <a:xfrm>
            <a:off x="5805488" y="1196975"/>
            <a:ext cx="0" cy="136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6">
            <a:extLst>
              <a:ext uri="{FF2B5EF4-FFF2-40B4-BE49-F238E27FC236}">
                <a16:creationId xmlns:a16="http://schemas.microsoft.com/office/drawing/2014/main" id="{65509781-793E-4DC6-8C2E-C10BF897CEDC}"/>
              </a:ext>
            </a:extLst>
          </p:cNvPr>
          <p:cNvSpPr txBox="1">
            <a:spLocks noChangeArrowheads="1"/>
          </p:cNvSpPr>
          <p:nvPr/>
        </p:nvSpPr>
        <p:spPr bwMode="auto">
          <a:xfrm>
            <a:off x="3227388" y="1343025"/>
            <a:ext cx="1338262" cy="511175"/>
          </a:xfrm>
          <a:prstGeom prst="rect">
            <a:avLst/>
          </a:prstGeom>
          <a:solidFill>
            <a:srgbClr val="FFFF66"/>
          </a:soli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700" b="1">
                <a:solidFill>
                  <a:schemeClr val="tx1"/>
                </a:solidFill>
                <a:latin typeface="Arial" panose="020B0604020202020204" pitchFamily="34" charset="0"/>
                <a:cs typeface="Times New Roman" panose="02020603050405020304" pitchFamily="18" charset="0"/>
              </a:rPr>
              <a:t>Dirigente Professioni Sanitarie </a:t>
            </a:r>
          </a:p>
          <a:p>
            <a:pPr algn="ctr" eaLnBrk="1" hangingPunct="1">
              <a:spcBef>
                <a:spcPct val="0"/>
              </a:spcBef>
              <a:buFontTx/>
              <a:buNone/>
            </a:pPr>
            <a:r>
              <a:rPr lang="it-IT" altLang="it-IT" sz="700" b="1">
                <a:solidFill>
                  <a:schemeClr val="tx1"/>
                </a:solidFill>
                <a:latin typeface="Arial" panose="020B0604020202020204" pitchFamily="34" charset="0"/>
                <a:cs typeface="Times New Roman" panose="02020603050405020304" pitchFamily="18" charset="0"/>
              </a:rPr>
              <a:t>SSM-IP e REMS</a:t>
            </a:r>
          </a:p>
          <a:p>
            <a:pPr algn="ctr" eaLnBrk="1" hangingPunct="1">
              <a:spcBef>
                <a:spcPct val="0"/>
              </a:spcBef>
              <a:buFontTx/>
              <a:buNone/>
            </a:pPr>
            <a:r>
              <a:rPr lang="it-IT" altLang="it-IT" sz="700" b="1">
                <a:solidFill>
                  <a:schemeClr val="tx1"/>
                </a:solidFill>
                <a:latin typeface="Arial" panose="020B0604020202020204" pitchFamily="34" charset="0"/>
                <a:cs typeface="Times New Roman" panose="02020603050405020304" pitchFamily="18" charset="0"/>
              </a:rPr>
              <a:t>Dorella Costi</a:t>
            </a:r>
          </a:p>
        </p:txBody>
      </p:sp>
      <p:sp>
        <p:nvSpPr>
          <p:cNvPr id="15" name="Text Box 6">
            <a:extLst>
              <a:ext uri="{FF2B5EF4-FFF2-40B4-BE49-F238E27FC236}">
                <a16:creationId xmlns:a16="http://schemas.microsoft.com/office/drawing/2014/main" id="{BAA0986B-5AAA-45F6-8354-968BD857BB0F}"/>
              </a:ext>
            </a:extLst>
          </p:cNvPr>
          <p:cNvSpPr txBox="1">
            <a:spLocks noChangeArrowheads="1"/>
          </p:cNvSpPr>
          <p:nvPr/>
        </p:nvSpPr>
        <p:spPr bwMode="auto">
          <a:xfrm>
            <a:off x="1331913" y="1333500"/>
            <a:ext cx="1722437" cy="503238"/>
          </a:xfrm>
          <a:prstGeom prst="rect">
            <a:avLst/>
          </a:prstGeom>
          <a:solidFill>
            <a:srgbClr val="FFFF66"/>
          </a:soli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700" dirty="0">
                <a:solidFill>
                  <a:schemeClr val="tx1"/>
                </a:solidFill>
                <a:latin typeface="Arial" panose="020B0604020202020204" pitchFamily="34" charset="0"/>
              </a:rPr>
              <a:t>Dirigente Professioni Sanitarie</a:t>
            </a:r>
          </a:p>
          <a:p>
            <a:pPr algn="ctr" eaLnBrk="1" hangingPunct="1">
              <a:spcBef>
                <a:spcPct val="0"/>
              </a:spcBef>
              <a:buFontTx/>
              <a:buNone/>
            </a:pPr>
            <a:r>
              <a:rPr lang="it-IT" altLang="it-IT" sz="700" dirty="0">
                <a:solidFill>
                  <a:schemeClr val="tx1"/>
                </a:solidFill>
                <a:latin typeface="Arial" panose="020B0604020202020204" pitchFamily="34" charset="0"/>
              </a:rPr>
              <a:t>DAI SM-DP</a:t>
            </a:r>
          </a:p>
          <a:p>
            <a:pPr algn="ctr" eaLnBrk="1" hangingPunct="1">
              <a:spcBef>
                <a:spcPct val="0"/>
              </a:spcBef>
              <a:buFontTx/>
              <a:buNone/>
            </a:pPr>
            <a:r>
              <a:rPr lang="it-IT" altLang="it-IT" sz="700" dirty="0">
                <a:solidFill>
                  <a:schemeClr val="tx1"/>
                </a:solidFill>
                <a:latin typeface="Arial" panose="020B0604020202020204" pitchFamily="34" charset="0"/>
              </a:rPr>
              <a:t>Annamaria Nasi</a:t>
            </a:r>
          </a:p>
          <a:p>
            <a:pPr algn="ctr" eaLnBrk="1" hangingPunct="1">
              <a:spcBef>
                <a:spcPct val="0"/>
              </a:spcBef>
              <a:buFontTx/>
              <a:buNone/>
            </a:pPr>
            <a:endParaRPr lang="it-IT" altLang="it-IT" sz="800" dirty="0">
              <a:solidFill>
                <a:schemeClr val="tx1"/>
              </a:solidFill>
              <a:latin typeface="Arial" panose="020B0604020202020204" pitchFamily="34" charset="0"/>
              <a:cs typeface="Times New Roman" panose="02020603050405020304" pitchFamily="18" charset="0"/>
            </a:endParaRPr>
          </a:p>
        </p:txBody>
      </p:sp>
      <p:sp>
        <p:nvSpPr>
          <p:cNvPr id="16" name="Text Box 6">
            <a:extLst>
              <a:ext uri="{FF2B5EF4-FFF2-40B4-BE49-F238E27FC236}">
                <a16:creationId xmlns:a16="http://schemas.microsoft.com/office/drawing/2014/main" id="{623D7654-1F98-4E4D-B954-62903AE7602B}"/>
              </a:ext>
            </a:extLst>
          </p:cNvPr>
          <p:cNvSpPr txBox="1">
            <a:spLocks noChangeArrowheads="1"/>
          </p:cNvSpPr>
          <p:nvPr/>
        </p:nvSpPr>
        <p:spPr bwMode="auto">
          <a:xfrm>
            <a:off x="5072063" y="1308100"/>
            <a:ext cx="1552575" cy="381000"/>
          </a:xfrm>
          <a:prstGeom prst="rect">
            <a:avLst/>
          </a:prstGeom>
          <a:solidFill>
            <a:srgbClr val="FFFF66"/>
          </a:soli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700" b="1">
                <a:solidFill>
                  <a:schemeClr val="tx1"/>
                </a:solidFill>
                <a:latin typeface="Arial" panose="020B0604020202020204" pitchFamily="34" charset="0"/>
                <a:cs typeface="Times New Roman" panose="02020603050405020304" pitchFamily="18" charset="0"/>
              </a:rPr>
              <a:t>Dirigente AMM.VO DAI SM-DP</a:t>
            </a:r>
          </a:p>
          <a:p>
            <a:pPr algn="ctr" eaLnBrk="1" hangingPunct="1">
              <a:spcBef>
                <a:spcPct val="0"/>
              </a:spcBef>
              <a:buFontTx/>
              <a:buNone/>
            </a:pPr>
            <a:r>
              <a:rPr lang="it-IT" altLang="it-IT" sz="700" b="1">
                <a:solidFill>
                  <a:schemeClr val="tx1"/>
                </a:solidFill>
                <a:latin typeface="Arial" panose="020B0604020202020204" pitchFamily="34" charset="0"/>
                <a:cs typeface="Times New Roman" panose="02020603050405020304" pitchFamily="18" charset="0"/>
              </a:rPr>
              <a:t>Cinzia Armani</a:t>
            </a:r>
          </a:p>
        </p:txBody>
      </p:sp>
      <p:cxnSp>
        <p:nvCxnSpPr>
          <p:cNvPr id="17" name="Connettore 2 16">
            <a:extLst>
              <a:ext uri="{FF2B5EF4-FFF2-40B4-BE49-F238E27FC236}">
                <a16:creationId xmlns:a16="http://schemas.microsoft.com/office/drawing/2014/main" id="{734F5776-4176-4EA9-BC89-02690CC53984}"/>
              </a:ext>
            </a:extLst>
          </p:cNvPr>
          <p:cNvCxnSpPr/>
          <p:nvPr/>
        </p:nvCxnSpPr>
        <p:spPr>
          <a:xfrm>
            <a:off x="5795963" y="143827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2CB0ADC9-CAB7-40F9-94E1-BCBEEE2C2868}"/>
              </a:ext>
            </a:extLst>
          </p:cNvPr>
          <p:cNvCxnSpPr>
            <a:stCxn id="16" idx="3"/>
            <a:endCxn id="19" idx="2"/>
          </p:cNvCxnSpPr>
          <p:nvPr/>
        </p:nvCxnSpPr>
        <p:spPr>
          <a:xfrm flipV="1">
            <a:off x="6624638" y="1457325"/>
            <a:ext cx="769937" cy="41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e 18">
            <a:extLst>
              <a:ext uri="{FF2B5EF4-FFF2-40B4-BE49-F238E27FC236}">
                <a16:creationId xmlns:a16="http://schemas.microsoft.com/office/drawing/2014/main" id="{61FB3C87-10B1-4761-965D-9BC02B05A1AC}"/>
              </a:ext>
            </a:extLst>
          </p:cNvPr>
          <p:cNvSpPr/>
          <p:nvPr/>
        </p:nvSpPr>
        <p:spPr>
          <a:xfrm>
            <a:off x="7394575" y="1276350"/>
            <a:ext cx="1411288" cy="363538"/>
          </a:xfrm>
          <a:prstGeom prst="ellipse">
            <a:avLst/>
          </a:prstGeom>
          <a:gradFill flip="none" rotWithShape="1">
            <a:gsLst>
              <a:gs pos="0">
                <a:srgbClr val="FFFF00"/>
              </a:gs>
              <a:gs pos="41000">
                <a:srgbClr val="F6CAF1"/>
              </a:gs>
              <a:gs pos="100000">
                <a:srgbClr val="E9A5DA">
                  <a:tint val="23500"/>
                  <a:satMod val="160000"/>
                </a:srgbClr>
              </a:gs>
            </a:gsLst>
            <a:lin ang="27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700" dirty="0">
                <a:solidFill>
                  <a:schemeClr val="tx1"/>
                </a:solidFill>
              </a:rPr>
              <a:t>Biblioteca  «c. Livi»</a:t>
            </a:r>
          </a:p>
        </p:txBody>
      </p:sp>
      <p:cxnSp>
        <p:nvCxnSpPr>
          <p:cNvPr id="20" name="Connettore 1 72">
            <a:extLst>
              <a:ext uri="{FF2B5EF4-FFF2-40B4-BE49-F238E27FC236}">
                <a16:creationId xmlns:a16="http://schemas.microsoft.com/office/drawing/2014/main" id="{F4A0E13B-5A8E-48EF-BB53-5B31634A08D6}"/>
              </a:ext>
            </a:extLst>
          </p:cNvPr>
          <p:cNvCxnSpPr/>
          <p:nvPr/>
        </p:nvCxnSpPr>
        <p:spPr>
          <a:xfrm>
            <a:off x="4711700" y="1836738"/>
            <a:ext cx="1646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ttangolo arrotondato 75">
            <a:extLst>
              <a:ext uri="{FF2B5EF4-FFF2-40B4-BE49-F238E27FC236}">
                <a16:creationId xmlns:a16="http://schemas.microsoft.com/office/drawing/2014/main" id="{348E6B27-8831-4EFD-9DCF-ABDF1C70D80A}"/>
              </a:ext>
            </a:extLst>
          </p:cNvPr>
          <p:cNvSpPr/>
          <p:nvPr/>
        </p:nvSpPr>
        <p:spPr>
          <a:xfrm>
            <a:off x="6365875" y="1690688"/>
            <a:ext cx="1670050" cy="260350"/>
          </a:xfrm>
          <a:prstGeom prst="roundRect">
            <a:avLst/>
          </a:prstGeom>
          <a:gradFill flip="none" rotWithShape="1">
            <a:gsLst>
              <a:gs pos="0">
                <a:srgbClr val="FFFF00"/>
              </a:gs>
              <a:gs pos="50000">
                <a:srgbClr val="E9A5DA">
                  <a:tint val="44500"/>
                  <a:satMod val="160000"/>
                </a:srgbClr>
              </a:gs>
              <a:gs pos="100000">
                <a:srgbClr val="E9A5DA">
                  <a:tint val="23500"/>
                  <a:satMod val="160000"/>
                </a:srgbClr>
              </a:gs>
            </a:gsLst>
            <a:lin ang="27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700" dirty="0">
                <a:solidFill>
                  <a:schemeClr val="tx1"/>
                </a:solidFill>
              </a:rPr>
              <a:t>COMITATO DI DIPARTIMENTO</a:t>
            </a:r>
          </a:p>
        </p:txBody>
      </p:sp>
      <p:cxnSp>
        <p:nvCxnSpPr>
          <p:cNvPr id="22" name="Connettore 1 89">
            <a:extLst>
              <a:ext uri="{FF2B5EF4-FFF2-40B4-BE49-F238E27FC236}">
                <a16:creationId xmlns:a16="http://schemas.microsoft.com/office/drawing/2014/main" id="{8B53E4CC-8BBB-44F5-9E97-8F49D6775274}"/>
              </a:ext>
            </a:extLst>
          </p:cNvPr>
          <p:cNvCxnSpPr>
            <a:endCxn id="6" idx="1"/>
          </p:cNvCxnSpPr>
          <p:nvPr/>
        </p:nvCxnSpPr>
        <p:spPr>
          <a:xfrm flipV="1">
            <a:off x="4711700" y="2141538"/>
            <a:ext cx="6365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1 120">
            <a:extLst>
              <a:ext uri="{FF2B5EF4-FFF2-40B4-BE49-F238E27FC236}">
                <a16:creationId xmlns:a16="http://schemas.microsoft.com/office/drawing/2014/main" id="{74CE166E-2AE4-4D76-A6FE-EB5BCCC0DD04}"/>
              </a:ext>
            </a:extLst>
          </p:cNvPr>
          <p:cNvCxnSpPr/>
          <p:nvPr/>
        </p:nvCxnSpPr>
        <p:spPr>
          <a:xfrm>
            <a:off x="4711700" y="2505075"/>
            <a:ext cx="63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1 121">
            <a:extLst>
              <a:ext uri="{FF2B5EF4-FFF2-40B4-BE49-F238E27FC236}">
                <a16:creationId xmlns:a16="http://schemas.microsoft.com/office/drawing/2014/main" id="{19522913-008A-496C-BDCA-A51D18052D84}"/>
              </a:ext>
            </a:extLst>
          </p:cNvPr>
          <p:cNvCxnSpPr>
            <a:endCxn id="25" idx="1"/>
          </p:cNvCxnSpPr>
          <p:nvPr/>
        </p:nvCxnSpPr>
        <p:spPr>
          <a:xfrm>
            <a:off x="4714875" y="2922588"/>
            <a:ext cx="628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6">
            <a:extLst>
              <a:ext uri="{FF2B5EF4-FFF2-40B4-BE49-F238E27FC236}">
                <a16:creationId xmlns:a16="http://schemas.microsoft.com/office/drawing/2014/main" id="{BD8B7FCD-5D7A-40E8-BCF0-446F8CFBC1C2}"/>
              </a:ext>
            </a:extLst>
          </p:cNvPr>
          <p:cNvSpPr txBox="1">
            <a:spLocks noChangeArrowheads="1"/>
          </p:cNvSpPr>
          <p:nvPr/>
        </p:nvSpPr>
        <p:spPr bwMode="auto">
          <a:xfrm>
            <a:off x="5343525" y="2687638"/>
            <a:ext cx="2155825" cy="468312"/>
          </a:xfrm>
          <a:prstGeom prst="rect">
            <a:avLst/>
          </a:prstGeom>
          <a:gradFill rotWithShape="1">
            <a:gsLst>
              <a:gs pos="0">
                <a:srgbClr val="9C9C31"/>
              </a:gs>
              <a:gs pos="11000">
                <a:srgbClr val="E0E04B"/>
              </a:gs>
              <a:gs pos="24150">
                <a:srgbClr val="F6CAF1"/>
              </a:gs>
              <a:gs pos="100000">
                <a:srgbClr val="FFFF5B"/>
              </a:gs>
            </a:gsLst>
            <a:lin ang="2700000" scaled="1"/>
          </a:gra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PROGRAMMA AUTISMO E DISTURBI PERVASIVI DELLO SVILUPPO</a:t>
            </a:r>
          </a:p>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Virginia Giuberti</a:t>
            </a:r>
          </a:p>
        </p:txBody>
      </p:sp>
      <p:sp>
        <p:nvSpPr>
          <p:cNvPr id="26" name="Text Box 6">
            <a:extLst>
              <a:ext uri="{FF2B5EF4-FFF2-40B4-BE49-F238E27FC236}">
                <a16:creationId xmlns:a16="http://schemas.microsoft.com/office/drawing/2014/main" id="{215033EC-D01C-4366-8843-A5D87AC18590}"/>
              </a:ext>
            </a:extLst>
          </p:cNvPr>
          <p:cNvSpPr txBox="1">
            <a:spLocks noChangeArrowheads="1"/>
          </p:cNvSpPr>
          <p:nvPr/>
        </p:nvSpPr>
        <p:spPr bwMode="auto">
          <a:xfrm>
            <a:off x="5348288" y="2362200"/>
            <a:ext cx="2155825" cy="292100"/>
          </a:xfrm>
          <a:prstGeom prst="rect">
            <a:avLst/>
          </a:prstGeom>
          <a:gradFill rotWithShape="1">
            <a:gsLst>
              <a:gs pos="0">
                <a:srgbClr val="9C9C31"/>
              </a:gs>
              <a:gs pos="11000">
                <a:srgbClr val="E0E04B"/>
              </a:gs>
              <a:gs pos="24150">
                <a:srgbClr val="F6CAF1"/>
              </a:gs>
              <a:gs pos="100000">
                <a:srgbClr val="FFFF5B"/>
              </a:gs>
            </a:gsLst>
            <a:lin ang="2700000" scaled="1"/>
          </a:gra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PROGRAMMA DCA</a:t>
            </a:r>
          </a:p>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Anna Maria Gibin</a:t>
            </a:r>
          </a:p>
        </p:txBody>
      </p:sp>
      <p:cxnSp>
        <p:nvCxnSpPr>
          <p:cNvPr id="27" name="Connettore 1 28">
            <a:extLst>
              <a:ext uri="{FF2B5EF4-FFF2-40B4-BE49-F238E27FC236}">
                <a16:creationId xmlns:a16="http://schemas.microsoft.com/office/drawing/2014/main" id="{96441A16-69F8-4377-99B3-F42A44197F40}"/>
              </a:ext>
            </a:extLst>
          </p:cNvPr>
          <p:cNvCxnSpPr/>
          <p:nvPr/>
        </p:nvCxnSpPr>
        <p:spPr>
          <a:xfrm>
            <a:off x="4010025" y="2301875"/>
            <a:ext cx="677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1 29">
            <a:extLst>
              <a:ext uri="{FF2B5EF4-FFF2-40B4-BE49-F238E27FC236}">
                <a16:creationId xmlns:a16="http://schemas.microsoft.com/office/drawing/2014/main" id="{D0D03990-F59B-4E0C-A576-F8762DE5B1D0}"/>
              </a:ext>
            </a:extLst>
          </p:cNvPr>
          <p:cNvCxnSpPr/>
          <p:nvPr/>
        </p:nvCxnSpPr>
        <p:spPr>
          <a:xfrm>
            <a:off x="4025900" y="2816225"/>
            <a:ext cx="677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6">
            <a:extLst>
              <a:ext uri="{FF2B5EF4-FFF2-40B4-BE49-F238E27FC236}">
                <a16:creationId xmlns:a16="http://schemas.microsoft.com/office/drawing/2014/main" id="{4A44D74A-3F8C-41EE-8DB2-0F69FE691107}"/>
              </a:ext>
            </a:extLst>
          </p:cNvPr>
          <p:cNvSpPr txBox="1">
            <a:spLocks noChangeArrowheads="1"/>
          </p:cNvSpPr>
          <p:nvPr/>
        </p:nvSpPr>
        <p:spPr bwMode="auto">
          <a:xfrm>
            <a:off x="1681163" y="2008188"/>
            <a:ext cx="2320925" cy="646112"/>
          </a:xfrm>
          <a:prstGeom prst="rect">
            <a:avLst/>
          </a:prstGeom>
          <a:gradFill rotWithShape="1">
            <a:gsLst>
              <a:gs pos="0">
                <a:srgbClr val="9C9C31"/>
              </a:gs>
              <a:gs pos="11000">
                <a:srgbClr val="E0E04B"/>
              </a:gs>
              <a:gs pos="24150">
                <a:srgbClr val="F6CAF1"/>
              </a:gs>
              <a:gs pos="100000">
                <a:srgbClr val="FFFF5B"/>
              </a:gs>
            </a:gsLst>
            <a:lin ang="2700000" scaled="1"/>
          </a:gra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PROGRAMMA PERCORSI DI FORMAZIONE UNIVERSITARIA IN SALUTE MENTALE E QUALITA’ NEI PROCESSI DI CURA</a:t>
            </a:r>
          </a:p>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SOC</a:t>
            </a:r>
          </a:p>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Gian Maria Galeazzi </a:t>
            </a:r>
          </a:p>
          <a:p>
            <a:pPr eaLnBrk="1" hangingPunct="1">
              <a:spcBef>
                <a:spcPct val="0"/>
              </a:spcBef>
              <a:buFontTx/>
              <a:buNone/>
            </a:pPr>
            <a:endParaRPr lang="it-IT" altLang="it-IT" sz="700">
              <a:solidFill>
                <a:schemeClr val="tx1"/>
              </a:solidFill>
              <a:latin typeface="Arial" panose="020B0604020202020204" pitchFamily="34" charset="0"/>
              <a:cs typeface="Times New Roman" panose="02020603050405020304" pitchFamily="18" charset="0"/>
            </a:endParaRPr>
          </a:p>
        </p:txBody>
      </p:sp>
      <p:sp>
        <p:nvSpPr>
          <p:cNvPr id="30" name="Text Box 6">
            <a:extLst>
              <a:ext uri="{FF2B5EF4-FFF2-40B4-BE49-F238E27FC236}">
                <a16:creationId xmlns:a16="http://schemas.microsoft.com/office/drawing/2014/main" id="{6916A632-CEDB-4737-AB88-0D7A4707AABA}"/>
              </a:ext>
            </a:extLst>
          </p:cNvPr>
          <p:cNvSpPr txBox="1">
            <a:spLocks noChangeArrowheads="1"/>
          </p:cNvSpPr>
          <p:nvPr/>
        </p:nvSpPr>
        <p:spPr bwMode="auto">
          <a:xfrm>
            <a:off x="1681163" y="2741613"/>
            <a:ext cx="2328862" cy="360362"/>
          </a:xfrm>
          <a:prstGeom prst="rect">
            <a:avLst/>
          </a:prstGeom>
          <a:gradFill rotWithShape="1">
            <a:gsLst>
              <a:gs pos="0">
                <a:srgbClr val="9C9C31"/>
              </a:gs>
              <a:gs pos="11000">
                <a:srgbClr val="E0E04B"/>
              </a:gs>
              <a:gs pos="24150">
                <a:srgbClr val="F6CAF1"/>
              </a:gs>
              <a:gs pos="100000">
                <a:srgbClr val="FFFF5B"/>
              </a:gs>
            </a:gsLst>
            <a:lin ang="2700000" scaled="1"/>
          </a:gra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PROGRAMMA PSICOLOGIA CLINICA</a:t>
            </a:r>
          </a:p>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E COMUNITA’</a:t>
            </a:r>
          </a:p>
          <a:p>
            <a:pPr algn="ctr" eaLnBrk="1" hangingPunct="1">
              <a:spcBef>
                <a:spcPct val="0"/>
              </a:spcBef>
              <a:buFontTx/>
              <a:buNone/>
            </a:pPr>
            <a:r>
              <a:rPr lang="it-IT" altLang="it-IT" sz="700">
                <a:solidFill>
                  <a:schemeClr val="tx1"/>
                </a:solidFill>
                <a:latin typeface="Arial" panose="020B0604020202020204" pitchFamily="34" charset="0"/>
                <a:cs typeface="Times New Roman" panose="02020603050405020304" pitchFamily="18" charset="0"/>
              </a:rPr>
              <a:t>Fiorello Ghiretti</a:t>
            </a:r>
          </a:p>
        </p:txBody>
      </p:sp>
      <p:sp>
        <p:nvSpPr>
          <p:cNvPr id="31" name="Text Box 4">
            <a:extLst>
              <a:ext uri="{FF2B5EF4-FFF2-40B4-BE49-F238E27FC236}">
                <a16:creationId xmlns:a16="http://schemas.microsoft.com/office/drawing/2014/main" id="{94D556F3-FE9E-4656-A568-EC9F89FA166F}"/>
              </a:ext>
            </a:extLst>
          </p:cNvPr>
          <p:cNvSpPr txBox="1">
            <a:spLocks noChangeArrowheads="1"/>
          </p:cNvSpPr>
          <p:nvPr/>
        </p:nvSpPr>
        <p:spPr bwMode="auto">
          <a:xfrm>
            <a:off x="3697288" y="668338"/>
            <a:ext cx="1973262" cy="384175"/>
          </a:xfrm>
          <a:prstGeom prst="rect">
            <a:avLst/>
          </a:prstGeom>
          <a:solidFill>
            <a:schemeClr val="accent5">
              <a:lumMod val="40000"/>
              <a:lumOff val="60000"/>
            </a:schemeClr>
          </a:solidFill>
          <a:ln>
            <a:noFill/>
            <a:headEnd/>
            <a:tailEnd/>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upright="1"/>
          <a:lstStyle/>
          <a:p>
            <a:pPr algn="ctr" eaLnBrk="1" fontAlgn="auto" hangingPunct="1">
              <a:spcBef>
                <a:spcPts val="0"/>
              </a:spcBef>
              <a:spcAft>
                <a:spcPts val="0"/>
              </a:spcAft>
              <a:defRPr/>
            </a:pPr>
            <a:r>
              <a:rPr lang="it-IT" sz="900" dirty="0">
                <a:latin typeface="Arial"/>
                <a:ea typeface="Times New Roman"/>
              </a:rPr>
              <a:t> </a:t>
            </a:r>
            <a:r>
              <a:rPr lang="it-IT" sz="900" b="1" dirty="0">
                <a:latin typeface="Arial"/>
                <a:ea typeface="Times New Roman"/>
              </a:rPr>
              <a:t>DIRETTORE DAI SM-DP</a:t>
            </a:r>
            <a:endParaRPr lang="it-IT" sz="1200" dirty="0">
              <a:latin typeface="Times New Roman"/>
              <a:ea typeface="Times New Roman"/>
            </a:endParaRPr>
          </a:p>
          <a:p>
            <a:pPr algn="ctr" eaLnBrk="1" fontAlgn="auto" hangingPunct="1">
              <a:spcBef>
                <a:spcPts val="0"/>
              </a:spcBef>
              <a:spcAft>
                <a:spcPts val="0"/>
              </a:spcAft>
              <a:defRPr/>
            </a:pPr>
            <a:r>
              <a:rPr lang="it-IT" sz="900" b="1" dirty="0">
                <a:latin typeface="Arial"/>
                <a:ea typeface="Times New Roman"/>
              </a:rPr>
              <a:t> Gian Maria Galeazzi</a:t>
            </a:r>
            <a:endParaRPr lang="it-IT" sz="1200" dirty="0">
              <a:latin typeface="Times New Roman"/>
              <a:ea typeface="Times New Roman"/>
            </a:endParaRPr>
          </a:p>
        </p:txBody>
      </p:sp>
      <p:sp>
        <p:nvSpPr>
          <p:cNvPr id="32" name="Text Box 6">
            <a:extLst>
              <a:ext uri="{FF2B5EF4-FFF2-40B4-BE49-F238E27FC236}">
                <a16:creationId xmlns:a16="http://schemas.microsoft.com/office/drawing/2014/main" id="{181DEB7B-8EE7-491D-937A-4BEF07BFC03F}"/>
              </a:ext>
            </a:extLst>
          </p:cNvPr>
          <p:cNvSpPr txBox="1">
            <a:spLocks noChangeArrowheads="1"/>
          </p:cNvSpPr>
          <p:nvPr/>
        </p:nvSpPr>
        <p:spPr bwMode="auto">
          <a:xfrm>
            <a:off x="279400" y="3416300"/>
            <a:ext cx="1200150" cy="373063"/>
          </a:xfrm>
          <a:prstGeom prst="rect">
            <a:avLst/>
          </a:prstGeom>
          <a:solidFill>
            <a:srgbClr val="E9A5DA"/>
          </a:solidFill>
          <a:ln w="12700">
            <a:solidFill>
              <a:srgbClr val="000000"/>
            </a:solidFill>
            <a:miter lim="800000"/>
            <a:headEnd/>
            <a:tailEnd/>
          </a:ln>
          <a:effectLst>
            <a:glow>
              <a:schemeClr val="accent1">
                <a:satMod val="175000"/>
                <a:alpha val="40000"/>
              </a:schemeClr>
            </a:glow>
            <a:outerShdw blurRad="50800" dist="50800" dir="5400000" algn="ctr" rotWithShape="0">
              <a:schemeClr val="bg1">
                <a:alpha val="31000"/>
              </a:schemeClr>
            </a:outerShdw>
          </a:effec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b="1" dirty="0">
                <a:solidFill>
                  <a:schemeClr val="tx1"/>
                </a:solidFill>
                <a:latin typeface="Palatino Linotype" pitchFamily="18" charset="0"/>
                <a:cs typeface="Arial" charset="0"/>
              </a:rPr>
              <a:t>Direttore N.P.I.A  SOC</a:t>
            </a:r>
          </a:p>
          <a:p>
            <a:pPr algn="ctr" eaLnBrk="1" hangingPunct="1">
              <a:spcBef>
                <a:spcPct val="0"/>
              </a:spcBef>
              <a:buFontTx/>
              <a:buNone/>
              <a:defRPr/>
            </a:pPr>
            <a:r>
              <a:rPr lang="it-IT" altLang="it-IT" sz="600" b="1" dirty="0">
                <a:solidFill>
                  <a:schemeClr val="tx1"/>
                </a:solidFill>
                <a:latin typeface="Palatino Linotype" pitchFamily="18" charset="0"/>
                <a:cs typeface="Arial" charset="0"/>
              </a:rPr>
              <a:t>Gabriela Gildoni</a:t>
            </a:r>
          </a:p>
        </p:txBody>
      </p:sp>
      <p:sp>
        <p:nvSpPr>
          <p:cNvPr id="33" name="Text Box 6">
            <a:extLst>
              <a:ext uri="{FF2B5EF4-FFF2-40B4-BE49-F238E27FC236}">
                <a16:creationId xmlns:a16="http://schemas.microsoft.com/office/drawing/2014/main" id="{35CB63FB-45B8-4877-B029-3680A044C2C8}"/>
              </a:ext>
            </a:extLst>
          </p:cNvPr>
          <p:cNvSpPr txBox="1">
            <a:spLocks noChangeArrowheads="1"/>
          </p:cNvSpPr>
          <p:nvPr/>
        </p:nvSpPr>
        <p:spPr bwMode="auto">
          <a:xfrm>
            <a:off x="8026400" y="3421063"/>
            <a:ext cx="1081088" cy="530225"/>
          </a:xfrm>
          <a:prstGeom prst="rect">
            <a:avLst/>
          </a:prstGeom>
          <a:solidFill>
            <a:srgbClr val="E9A5DA"/>
          </a:soli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700" b="1">
                <a:solidFill>
                  <a:schemeClr val="tx1"/>
                </a:solidFill>
                <a:latin typeface="Palatino Linotype" panose="02040502050505030304" pitchFamily="18" charset="0"/>
              </a:rPr>
              <a:t>REMS </a:t>
            </a:r>
          </a:p>
          <a:p>
            <a:pPr algn="ctr" eaLnBrk="1" hangingPunct="1">
              <a:spcBef>
                <a:spcPct val="0"/>
              </a:spcBef>
              <a:buFontTx/>
              <a:buNone/>
            </a:pPr>
            <a:r>
              <a:rPr lang="it-IT" altLang="it-IT" sz="700" b="1">
                <a:solidFill>
                  <a:schemeClr val="tx1"/>
                </a:solidFill>
                <a:latin typeface="Palatino Linotype" panose="02040502050505030304" pitchFamily="18" charset="0"/>
              </a:rPr>
              <a:t>SOS D</a:t>
            </a:r>
          </a:p>
          <a:p>
            <a:pPr algn="ctr" eaLnBrk="1" hangingPunct="1">
              <a:spcBef>
                <a:spcPct val="0"/>
              </a:spcBef>
              <a:buFontTx/>
              <a:buNone/>
            </a:pPr>
            <a:r>
              <a:rPr lang="it-IT" altLang="it-IT" sz="700" b="1">
                <a:solidFill>
                  <a:schemeClr val="tx1"/>
                </a:solidFill>
                <a:latin typeface="Palatino Linotype" panose="02040502050505030304" pitchFamily="18" charset="0"/>
              </a:rPr>
              <a:t>Sara Del Monte</a:t>
            </a:r>
          </a:p>
        </p:txBody>
      </p:sp>
      <p:sp>
        <p:nvSpPr>
          <p:cNvPr id="34" name="Text Box 6">
            <a:extLst>
              <a:ext uri="{FF2B5EF4-FFF2-40B4-BE49-F238E27FC236}">
                <a16:creationId xmlns:a16="http://schemas.microsoft.com/office/drawing/2014/main" id="{682BDA2C-0B1D-4D78-8348-894B7CF972CC}"/>
              </a:ext>
            </a:extLst>
          </p:cNvPr>
          <p:cNvSpPr txBox="1">
            <a:spLocks noChangeArrowheads="1"/>
          </p:cNvSpPr>
          <p:nvPr/>
        </p:nvSpPr>
        <p:spPr bwMode="auto">
          <a:xfrm>
            <a:off x="6783388" y="3408363"/>
            <a:ext cx="1195387" cy="685800"/>
          </a:xfrm>
          <a:prstGeom prst="rect">
            <a:avLst/>
          </a:prstGeom>
          <a:solidFill>
            <a:srgbClr val="E9A5DA"/>
          </a:soli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r>
              <a:rPr lang="it-IT" altLang="it-IT" sz="700" b="1">
                <a:solidFill>
                  <a:schemeClr val="tx1"/>
                </a:solidFill>
                <a:latin typeface="Palatino Linotype" panose="02040502050505030304" pitchFamily="18" charset="0"/>
              </a:rPr>
              <a:t>Direttore Salute Mentale</a:t>
            </a:r>
          </a:p>
          <a:p>
            <a:pPr algn="ctr" eaLnBrk="1" hangingPunct="1">
              <a:spcBef>
                <a:spcPct val="0"/>
              </a:spcBef>
              <a:buFontTx/>
              <a:buNone/>
            </a:pPr>
            <a:r>
              <a:rPr lang="it-IT" altLang="it-IT" sz="700" b="1">
                <a:solidFill>
                  <a:schemeClr val="tx1"/>
                </a:solidFill>
                <a:latin typeface="Palatino Linotype" panose="02040502050505030304" pitchFamily="18" charset="0"/>
              </a:rPr>
              <a:t>Dipendenze Patologiche</a:t>
            </a:r>
          </a:p>
          <a:p>
            <a:pPr algn="ctr" eaLnBrk="1" hangingPunct="1">
              <a:spcBef>
                <a:spcPct val="0"/>
              </a:spcBef>
              <a:buFontTx/>
              <a:buNone/>
            </a:pPr>
            <a:r>
              <a:rPr lang="it-IT" altLang="it-IT" sz="700" b="1">
                <a:solidFill>
                  <a:schemeClr val="tx1"/>
                </a:solidFill>
                <a:latin typeface="Palatino Linotype" panose="02040502050505030304" pitchFamily="18" charset="0"/>
              </a:rPr>
              <a:t>negli istituti penitenziari (ATSM)</a:t>
            </a:r>
          </a:p>
          <a:p>
            <a:pPr algn="ctr" eaLnBrk="1" hangingPunct="1">
              <a:spcBef>
                <a:spcPct val="0"/>
              </a:spcBef>
              <a:buFontTx/>
              <a:buNone/>
            </a:pPr>
            <a:r>
              <a:rPr lang="it-IT" altLang="it-IT" sz="700" b="1">
                <a:solidFill>
                  <a:schemeClr val="tx1"/>
                </a:solidFill>
                <a:latin typeface="Palatino Linotype" panose="02040502050505030304" pitchFamily="18" charset="0"/>
              </a:rPr>
              <a:t>SOC</a:t>
            </a:r>
          </a:p>
          <a:p>
            <a:pPr algn="ctr" eaLnBrk="1" hangingPunct="1">
              <a:spcBef>
                <a:spcPct val="0"/>
              </a:spcBef>
              <a:buFontTx/>
              <a:buNone/>
            </a:pPr>
            <a:r>
              <a:rPr lang="it-IT" altLang="it-IT" sz="700" b="1">
                <a:solidFill>
                  <a:schemeClr val="tx1"/>
                </a:solidFill>
                <a:latin typeface="Palatino Linotype" panose="02040502050505030304" pitchFamily="18" charset="0"/>
              </a:rPr>
              <a:t> Claudio Ferretti</a:t>
            </a:r>
          </a:p>
          <a:p>
            <a:pPr algn="ctr" eaLnBrk="1" hangingPunct="1">
              <a:spcBef>
                <a:spcPct val="0"/>
              </a:spcBef>
              <a:buFontTx/>
              <a:buNone/>
            </a:pPr>
            <a:endParaRPr lang="it-IT" altLang="it-IT" sz="700">
              <a:solidFill>
                <a:schemeClr val="tx1"/>
              </a:solidFill>
              <a:latin typeface="Palatino Linotype" panose="02040502050505030304" pitchFamily="18" charset="0"/>
            </a:endParaRPr>
          </a:p>
        </p:txBody>
      </p:sp>
      <p:sp>
        <p:nvSpPr>
          <p:cNvPr id="35" name="Text Box 6">
            <a:extLst>
              <a:ext uri="{FF2B5EF4-FFF2-40B4-BE49-F238E27FC236}">
                <a16:creationId xmlns:a16="http://schemas.microsoft.com/office/drawing/2014/main" id="{AAFF1E06-DE66-4211-B11A-D8F1A62EDCD6}"/>
              </a:ext>
            </a:extLst>
          </p:cNvPr>
          <p:cNvSpPr txBox="1">
            <a:spLocks noChangeArrowheads="1"/>
          </p:cNvSpPr>
          <p:nvPr/>
        </p:nvSpPr>
        <p:spPr bwMode="auto">
          <a:xfrm>
            <a:off x="5545138" y="3435350"/>
            <a:ext cx="1079500" cy="360363"/>
          </a:xfrm>
          <a:prstGeom prst="rect">
            <a:avLst/>
          </a:prstGeom>
          <a:solidFill>
            <a:srgbClr val="E9A5DA"/>
          </a:soli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600" b="1">
                <a:solidFill>
                  <a:schemeClr val="tx1"/>
                </a:solidFill>
                <a:latin typeface="Palatino Linotype" panose="02040502050505030304" pitchFamily="18" charset="0"/>
              </a:rPr>
              <a:t>Direttore AREA </a:t>
            </a:r>
          </a:p>
          <a:p>
            <a:pPr algn="ctr" eaLnBrk="1" hangingPunct="1">
              <a:spcBef>
                <a:spcPct val="0"/>
              </a:spcBef>
              <a:buFontTx/>
              <a:buNone/>
            </a:pPr>
            <a:r>
              <a:rPr lang="it-IT" altLang="it-IT" sz="600" b="1">
                <a:solidFill>
                  <a:schemeClr val="tx1"/>
                </a:solidFill>
                <a:latin typeface="Palatino Linotype" panose="02040502050505030304" pitchFamily="18" charset="0"/>
              </a:rPr>
              <a:t>SUD</a:t>
            </a:r>
          </a:p>
          <a:p>
            <a:pPr algn="ctr" eaLnBrk="1" hangingPunct="1">
              <a:spcBef>
                <a:spcPct val="0"/>
              </a:spcBef>
              <a:buFontTx/>
              <a:buNone/>
            </a:pPr>
            <a:endParaRPr lang="it-IT" altLang="it-IT" sz="600" b="1">
              <a:solidFill>
                <a:schemeClr val="tx1"/>
              </a:solidFill>
              <a:latin typeface="Palatino Linotype" panose="02040502050505030304" pitchFamily="18" charset="0"/>
            </a:endParaRPr>
          </a:p>
        </p:txBody>
      </p:sp>
      <p:sp>
        <p:nvSpPr>
          <p:cNvPr id="36" name="Text Box 6">
            <a:extLst>
              <a:ext uri="{FF2B5EF4-FFF2-40B4-BE49-F238E27FC236}">
                <a16:creationId xmlns:a16="http://schemas.microsoft.com/office/drawing/2014/main" id="{7858A53A-5C29-4035-A181-4F9FDE764373}"/>
              </a:ext>
            </a:extLst>
          </p:cNvPr>
          <p:cNvSpPr txBox="1">
            <a:spLocks noChangeArrowheads="1"/>
          </p:cNvSpPr>
          <p:nvPr/>
        </p:nvSpPr>
        <p:spPr bwMode="auto">
          <a:xfrm>
            <a:off x="4108450" y="3441700"/>
            <a:ext cx="1082675" cy="354013"/>
          </a:xfrm>
          <a:prstGeom prst="rect">
            <a:avLst/>
          </a:prstGeom>
          <a:solidFill>
            <a:srgbClr val="E9A5DA"/>
          </a:soli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600" b="1">
                <a:solidFill>
                  <a:schemeClr val="tx1"/>
                </a:solidFill>
                <a:latin typeface="Palatino Linotype" panose="02040502050505030304" pitchFamily="18" charset="0"/>
              </a:rPr>
              <a:t>Direttore AREA</a:t>
            </a:r>
          </a:p>
          <a:p>
            <a:pPr algn="ctr" eaLnBrk="1" hangingPunct="1">
              <a:spcBef>
                <a:spcPct val="0"/>
              </a:spcBef>
              <a:buFontTx/>
              <a:buNone/>
            </a:pPr>
            <a:r>
              <a:rPr lang="it-IT" altLang="it-IT" sz="600" b="1">
                <a:solidFill>
                  <a:schemeClr val="tx1"/>
                </a:solidFill>
                <a:latin typeface="Palatino Linotype" panose="02040502050505030304" pitchFamily="18" charset="0"/>
              </a:rPr>
              <a:t>REGGIO</a:t>
            </a:r>
          </a:p>
        </p:txBody>
      </p:sp>
      <p:sp>
        <p:nvSpPr>
          <p:cNvPr id="37" name="Text Box 6">
            <a:extLst>
              <a:ext uri="{FF2B5EF4-FFF2-40B4-BE49-F238E27FC236}">
                <a16:creationId xmlns:a16="http://schemas.microsoft.com/office/drawing/2014/main" id="{43285839-C4F5-4AD9-ABCD-83C4AF3FE80A}"/>
              </a:ext>
            </a:extLst>
          </p:cNvPr>
          <p:cNvSpPr txBox="1">
            <a:spLocks noChangeArrowheads="1"/>
          </p:cNvSpPr>
          <p:nvPr/>
        </p:nvSpPr>
        <p:spPr bwMode="auto">
          <a:xfrm>
            <a:off x="2032000" y="3421063"/>
            <a:ext cx="1079500" cy="368300"/>
          </a:xfrm>
          <a:prstGeom prst="rect">
            <a:avLst/>
          </a:prstGeom>
          <a:solidFill>
            <a:srgbClr val="E9A5DA"/>
          </a:solidFill>
          <a:ln w="12700">
            <a:solidFill>
              <a:srgbClr val="000000"/>
            </a:solidFill>
            <a:miter lim="800000"/>
            <a:headEnd/>
            <a:tailEnd/>
          </a:ln>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it-IT" altLang="it-IT" sz="700" b="1">
                <a:solidFill>
                  <a:schemeClr val="tx1"/>
                </a:solidFill>
                <a:latin typeface="Palatino Linotype" panose="02040502050505030304" pitchFamily="18" charset="0"/>
              </a:rPr>
              <a:t>Direttore AREA </a:t>
            </a:r>
          </a:p>
          <a:p>
            <a:pPr algn="ctr" eaLnBrk="1" hangingPunct="1">
              <a:spcBef>
                <a:spcPct val="0"/>
              </a:spcBef>
              <a:buFontTx/>
              <a:buNone/>
            </a:pPr>
            <a:r>
              <a:rPr lang="it-IT" altLang="it-IT" sz="700" b="1">
                <a:solidFill>
                  <a:schemeClr val="tx1"/>
                </a:solidFill>
                <a:latin typeface="Palatino Linotype" panose="02040502050505030304" pitchFamily="18" charset="0"/>
              </a:rPr>
              <a:t>NORD</a:t>
            </a:r>
          </a:p>
          <a:p>
            <a:pPr algn="ctr" eaLnBrk="1" hangingPunct="1">
              <a:spcBef>
                <a:spcPct val="0"/>
              </a:spcBef>
              <a:buFontTx/>
              <a:buNone/>
            </a:pPr>
            <a:r>
              <a:rPr lang="it-IT" altLang="it-IT" sz="700" b="1">
                <a:solidFill>
                  <a:schemeClr val="tx1"/>
                </a:solidFill>
                <a:latin typeface="Palatino Linotype" panose="02040502050505030304" pitchFamily="18" charset="0"/>
              </a:rPr>
              <a:t>Marco Trevia</a:t>
            </a:r>
          </a:p>
        </p:txBody>
      </p:sp>
      <p:cxnSp>
        <p:nvCxnSpPr>
          <p:cNvPr id="38" name="Connettore 2 37">
            <a:extLst>
              <a:ext uri="{FF2B5EF4-FFF2-40B4-BE49-F238E27FC236}">
                <a16:creationId xmlns:a16="http://schemas.microsoft.com/office/drawing/2014/main" id="{F255BDAF-4975-4CB6-88B8-47007FBDA059}"/>
              </a:ext>
            </a:extLst>
          </p:cNvPr>
          <p:cNvCxnSpPr/>
          <p:nvPr/>
        </p:nvCxnSpPr>
        <p:spPr>
          <a:xfrm flipH="1">
            <a:off x="868363" y="3249613"/>
            <a:ext cx="6350" cy="165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400C070E-4EF9-4334-980A-534FF6CB343E}"/>
              </a:ext>
            </a:extLst>
          </p:cNvPr>
          <p:cNvCxnSpPr/>
          <p:nvPr/>
        </p:nvCxnSpPr>
        <p:spPr>
          <a:xfrm>
            <a:off x="8616950" y="3249613"/>
            <a:ext cx="1588" cy="1809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id="{1343A15D-2C79-46B6-8A48-1D012CF14FF7}"/>
              </a:ext>
            </a:extLst>
          </p:cNvPr>
          <p:cNvCxnSpPr>
            <a:endCxn id="34" idx="0"/>
          </p:cNvCxnSpPr>
          <p:nvPr/>
        </p:nvCxnSpPr>
        <p:spPr>
          <a:xfrm flipH="1">
            <a:off x="7381875" y="3276600"/>
            <a:ext cx="0" cy="131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EDDB5E4E-CBCF-4F39-B471-37E115B36088}"/>
              </a:ext>
            </a:extLst>
          </p:cNvPr>
          <p:cNvCxnSpPr/>
          <p:nvPr/>
        </p:nvCxnSpPr>
        <p:spPr>
          <a:xfrm>
            <a:off x="6084888" y="3276600"/>
            <a:ext cx="0" cy="1444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C966E55C-A5B3-45DE-A6AE-F28CD08A5B0F}"/>
              </a:ext>
            </a:extLst>
          </p:cNvPr>
          <p:cNvCxnSpPr/>
          <p:nvPr/>
        </p:nvCxnSpPr>
        <p:spPr>
          <a:xfrm>
            <a:off x="4562475" y="3270250"/>
            <a:ext cx="0" cy="165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ttore 2 42">
            <a:extLst>
              <a:ext uri="{FF2B5EF4-FFF2-40B4-BE49-F238E27FC236}">
                <a16:creationId xmlns:a16="http://schemas.microsoft.com/office/drawing/2014/main" id="{98713659-BCF8-455B-BF53-1311334E8096}"/>
              </a:ext>
            </a:extLst>
          </p:cNvPr>
          <p:cNvCxnSpPr/>
          <p:nvPr/>
        </p:nvCxnSpPr>
        <p:spPr>
          <a:xfrm>
            <a:off x="2571750" y="3260725"/>
            <a:ext cx="0" cy="174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AutoShape 4">
            <a:extLst>
              <a:ext uri="{FF2B5EF4-FFF2-40B4-BE49-F238E27FC236}">
                <a16:creationId xmlns:a16="http://schemas.microsoft.com/office/drawing/2014/main" id="{D63407A8-0543-4E90-9D88-D380213D426C}"/>
              </a:ext>
            </a:extLst>
          </p:cNvPr>
          <p:cNvSpPr>
            <a:spLocks noChangeArrowheads="1"/>
          </p:cNvSpPr>
          <p:nvPr/>
        </p:nvSpPr>
        <p:spPr bwMode="auto">
          <a:xfrm>
            <a:off x="297619" y="3947171"/>
            <a:ext cx="1152525" cy="373357"/>
          </a:xfrm>
          <a:prstGeom prst="roundRect">
            <a:avLst>
              <a:gd name="adj" fmla="val 16667"/>
            </a:avLst>
          </a:prstGeom>
          <a:solidFill>
            <a:srgbClr val="FFDDFD"/>
          </a:solidFill>
          <a:ln w="9525">
            <a:solidFill>
              <a:srgbClr val="000000"/>
            </a:solidFill>
            <a:round/>
            <a:headEnd/>
            <a:tailEnd/>
          </a:ln>
          <a:effectLst>
            <a:innerShdw dist="38100" dir="2940000">
              <a:srgbClr val="CC0099">
                <a:alpha val="50000"/>
              </a:srgbClr>
            </a:innerShdw>
          </a:effec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REGGIO </a:t>
            </a:r>
            <a:r>
              <a:rPr lang="it-IT" altLang="it-IT" sz="600" b="1" dirty="0">
                <a:solidFill>
                  <a:schemeClr val="tx1"/>
                </a:solidFill>
                <a:latin typeface="Arial" charset="0"/>
                <a:ea typeface="Times New Roman" pitchFamily="18" charset="0"/>
                <a:cs typeface="Arial" charset="0"/>
              </a:rPr>
              <a:t>SOS</a:t>
            </a:r>
          </a:p>
          <a:p>
            <a:pPr algn="ctr" eaLnBrk="1" hangingPunct="1">
              <a:spcBef>
                <a:spcPct val="0"/>
              </a:spcBef>
              <a:buFontTx/>
              <a:buNone/>
              <a:defRPr/>
            </a:pPr>
            <a:r>
              <a:rPr lang="it-IT" altLang="it-IT" sz="700" dirty="0">
                <a:solidFill>
                  <a:schemeClr val="tx1"/>
                </a:solidFill>
                <a:latin typeface="Arial" charset="0"/>
                <a:ea typeface="Times New Roman" pitchFamily="18" charset="0"/>
                <a:cs typeface="Arial" charset="0"/>
              </a:rPr>
              <a:t>Vacante</a:t>
            </a:r>
          </a:p>
        </p:txBody>
      </p:sp>
      <p:sp>
        <p:nvSpPr>
          <p:cNvPr id="45" name="AutoShape 4">
            <a:extLst>
              <a:ext uri="{FF2B5EF4-FFF2-40B4-BE49-F238E27FC236}">
                <a16:creationId xmlns:a16="http://schemas.microsoft.com/office/drawing/2014/main" id="{F33CBC31-D8AD-4AEC-8E6E-0C3642283570}"/>
              </a:ext>
            </a:extLst>
          </p:cNvPr>
          <p:cNvSpPr>
            <a:spLocks noChangeArrowheads="1"/>
          </p:cNvSpPr>
          <p:nvPr/>
        </p:nvSpPr>
        <p:spPr bwMode="auto">
          <a:xfrm>
            <a:off x="323220" y="4355439"/>
            <a:ext cx="1152525" cy="320674"/>
          </a:xfrm>
          <a:prstGeom prst="roundRect">
            <a:avLst>
              <a:gd name="adj" fmla="val 16667"/>
            </a:avLst>
          </a:prstGeom>
          <a:solidFill>
            <a:srgbClr val="FFDDFD"/>
          </a:solidFill>
          <a:ln w="9525">
            <a:solidFill>
              <a:srgbClr val="000000"/>
            </a:solidFill>
            <a:round/>
            <a:headEnd/>
            <a:tailEnd/>
          </a:ln>
          <a:effectLst>
            <a:innerShdw blurRad="25400" dist="38100" dir="2700000">
              <a:srgbClr val="CC0099">
                <a:alpha val="50000"/>
              </a:srgbClr>
            </a:innerShdw>
          </a:effec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CORREGGIO SOS</a:t>
            </a:r>
          </a:p>
          <a:p>
            <a:pP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      Clementina La Cava</a:t>
            </a:r>
          </a:p>
          <a:p>
            <a:pPr eaLnBrk="1" hangingPunct="1">
              <a:spcBef>
                <a:spcPct val="0"/>
              </a:spcBef>
              <a:buFontTx/>
              <a:buNone/>
              <a:defRPr/>
            </a:pPr>
            <a:r>
              <a:rPr lang="it-IT" altLang="it-IT" sz="600" dirty="0">
                <a:solidFill>
                  <a:schemeClr val="tx2"/>
                </a:solidFill>
                <a:latin typeface="Arial" charset="0"/>
                <a:ea typeface="Times New Roman" pitchFamily="18" charset="0"/>
                <a:cs typeface="Arial" charset="0"/>
              </a:rPr>
              <a:t>         </a:t>
            </a:r>
            <a:endParaRPr lang="it-IT" altLang="it-IT" sz="700" dirty="0">
              <a:solidFill>
                <a:schemeClr val="tx2"/>
              </a:solidFill>
              <a:latin typeface="Arial" charset="0"/>
              <a:ea typeface="Times New Roman" pitchFamily="18" charset="0"/>
              <a:cs typeface="Arial" charset="0"/>
            </a:endParaRPr>
          </a:p>
        </p:txBody>
      </p:sp>
      <p:sp>
        <p:nvSpPr>
          <p:cNvPr id="46" name="AutoShape 4">
            <a:extLst>
              <a:ext uri="{FF2B5EF4-FFF2-40B4-BE49-F238E27FC236}">
                <a16:creationId xmlns:a16="http://schemas.microsoft.com/office/drawing/2014/main" id="{9BD80332-14EC-4384-A320-2DA1AC409CE5}"/>
              </a:ext>
            </a:extLst>
          </p:cNvPr>
          <p:cNvSpPr>
            <a:spLocks noChangeArrowheads="1"/>
          </p:cNvSpPr>
          <p:nvPr/>
        </p:nvSpPr>
        <p:spPr bwMode="auto">
          <a:xfrm>
            <a:off x="314324" y="4696112"/>
            <a:ext cx="1152525" cy="347663"/>
          </a:xfrm>
          <a:prstGeom prst="roundRect">
            <a:avLst>
              <a:gd name="adj" fmla="val 16667"/>
            </a:avLst>
          </a:prstGeom>
          <a:solidFill>
            <a:srgbClr val="FFDDFD"/>
          </a:solidFill>
          <a:ln w="9525">
            <a:solidFill>
              <a:srgbClr val="000000"/>
            </a:solidFill>
            <a:round/>
            <a:headEnd/>
            <a:tailEnd/>
          </a:ln>
          <a:effectLst>
            <a:innerShdw blurRad="25400" dist="38100" dir="2700000">
              <a:srgbClr val="CC0099">
                <a:alpha val="50000"/>
              </a:srgbClr>
            </a:innerShdw>
          </a:effec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SCANDIANO </a:t>
            </a:r>
            <a:r>
              <a:rPr lang="it-IT" altLang="it-IT" sz="600" b="1" dirty="0">
                <a:solidFill>
                  <a:schemeClr val="tx1"/>
                </a:solidFill>
                <a:latin typeface="Arial" charset="0"/>
                <a:ea typeface="Times New Roman" pitchFamily="18" charset="0"/>
                <a:cs typeface="Arial" charset="0"/>
              </a:rPr>
              <a:t>SOS</a:t>
            </a:r>
          </a:p>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Loretta Bertani</a:t>
            </a:r>
          </a:p>
          <a:p>
            <a:pPr algn="ctr" eaLnBrk="1" hangingPunct="1">
              <a:spcBef>
                <a:spcPct val="0"/>
              </a:spcBef>
              <a:buFontTx/>
              <a:buNone/>
              <a:defRPr/>
            </a:pPr>
            <a:endParaRPr lang="it-IT" altLang="it-IT" sz="600" dirty="0">
              <a:solidFill>
                <a:schemeClr val="tx2"/>
              </a:solidFill>
              <a:latin typeface="Arial" charset="0"/>
              <a:ea typeface="Times New Roman" pitchFamily="18" charset="0"/>
              <a:cs typeface="Arial" charset="0"/>
            </a:endParaRPr>
          </a:p>
        </p:txBody>
      </p:sp>
      <p:sp>
        <p:nvSpPr>
          <p:cNvPr id="47" name="AutoShape 4">
            <a:extLst>
              <a:ext uri="{FF2B5EF4-FFF2-40B4-BE49-F238E27FC236}">
                <a16:creationId xmlns:a16="http://schemas.microsoft.com/office/drawing/2014/main" id="{822D5118-BFD5-4871-85C7-67B7C2CA946C}"/>
              </a:ext>
            </a:extLst>
          </p:cNvPr>
          <p:cNvSpPr>
            <a:spLocks noChangeArrowheads="1"/>
          </p:cNvSpPr>
          <p:nvPr/>
        </p:nvSpPr>
        <p:spPr bwMode="auto">
          <a:xfrm>
            <a:off x="323850" y="5065713"/>
            <a:ext cx="1155700" cy="349250"/>
          </a:xfrm>
          <a:prstGeom prst="roundRect">
            <a:avLst>
              <a:gd name="adj" fmla="val 16667"/>
            </a:avLst>
          </a:prstGeom>
          <a:solidFill>
            <a:srgbClr val="FFDDFD"/>
          </a:solidFill>
          <a:ln w="9525">
            <a:solidFill>
              <a:srgbClr val="000000"/>
            </a:solidFill>
            <a:round/>
            <a:headEnd/>
            <a:tailEnd/>
          </a:ln>
          <a:effectLst>
            <a:innerShdw blurRad="25400" dist="38100" dir="2700000">
              <a:srgbClr val="CC0099">
                <a:alpha val="50000"/>
              </a:srgbClr>
            </a:innerShdw>
          </a:effec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GUASTALLA </a:t>
            </a:r>
            <a:r>
              <a:rPr lang="it-IT" altLang="it-IT" sz="600" b="1" dirty="0">
                <a:solidFill>
                  <a:schemeClr val="tx1"/>
                </a:solidFill>
                <a:latin typeface="Arial" charset="0"/>
                <a:ea typeface="Times New Roman" pitchFamily="18" charset="0"/>
                <a:cs typeface="Arial" charset="0"/>
              </a:rPr>
              <a:t>SOS</a:t>
            </a:r>
          </a:p>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Alessandro Piantoni</a:t>
            </a:r>
          </a:p>
          <a:p>
            <a:pPr algn="ctr" eaLnBrk="1" hangingPunct="1">
              <a:spcBef>
                <a:spcPct val="0"/>
              </a:spcBef>
              <a:buFontTx/>
              <a:buNone/>
              <a:defRPr/>
            </a:pPr>
            <a:endParaRPr lang="it-IT" altLang="it-IT" sz="600" dirty="0">
              <a:solidFill>
                <a:schemeClr val="tx2"/>
              </a:solidFill>
              <a:latin typeface="Arial" charset="0"/>
              <a:ea typeface="Times New Roman" pitchFamily="18" charset="0"/>
              <a:cs typeface="Arial" charset="0"/>
            </a:endParaRPr>
          </a:p>
        </p:txBody>
      </p:sp>
      <p:sp>
        <p:nvSpPr>
          <p:cNvPr id="48" name="AutoShape 4">
            <a:extLst>
              <a:ext uri="{FF2B5EF4-FFF2-40B4-BE49-F238E27FC236}">
                <a16:creationId xmlns:a16="http://schemas.microsoft.com/office/drawing/2014/main" id="{AFB1CA4A-4B85-4D40-8F64-4EE0C656C10E}"/>
              </a:ext>
            </a:extLst>
          </p:cNvPr>
          <p:cNvSpPr>
            <a:spLocks noChangeArrowheads="1"/>
          </p:cNvSpPr>
          <p:nvPr/>
        </p:nvSpPr>
        <p:spPr bwMode="auto">
          <a:xfrm>
            <a:off x="323850" y="5463561"/>
            <a:ext cx="1152525" cy="349250"/>
          </a:xfrm>
          <a:prstGeom prst="roundRect">
            <a:avLst>
              <a:gd name="adj" fmla="val 16667"/>
            </a:avLst>
          </a:prstGeom>
          <a:solidFill>
            <a:srgbClr val="FFDDFD"/>
          </a:solidFill>
          <a:ln w="9525">
            <a:solidFill>
              <a:srgbClr val="000000"/>
            </a:solidFill>
            <a:round/>
            <a:headEnd/>
            <a:tailEnd/>
          </a:ln>
          <a:effectLst>
            <a:innerShdw blurRad="25400" dist="38100" dir="2700000">
              <a:srgbClr val="CC0099">
                <a:alpha val="50000"/>
              </a:srgbClr>
            </a:innerShdw>
          </a:effec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MONTECCHIO-C. MONTI</a:t>
            </a:r>
          </a:p>
          <a:p>
            <a:pPr algn="ctr" eaLnBrk="1" hangingPunct="1">
              <a:spcBef>
                <a:spcPct val="0"/>
              </a:spcBef>
              <a:buFontTx/>
              <a:buNone/>
              <a:defRPr/>
            </a:pPr>
            <a:r>
              <a:rPr lang="it-IT" altLang="it-IT" sz="600" b="1" dirty="0">
                <a:solidFill>
                  <a:schemeClr val="tx1"/>
                </a:solidFill>
                <a:latin typeface="Arial" charset="0"/>
                <a:ea typeface="Times New Roman" pitchFamily="18" charset="0"/>
                <a:cs typeface="Arial" charset="0"/>
              </a:rPr>
              <a:t>SOS </a:t>
            </a:r>
            <a:r>
              <a:rPr lang="it-IT" altLang="it-IT" sz="600" dirty="0">
                <a:solidFill>
                  <a:schemeClr val="tx1"/>
                </a:solidFill>
                <a:latin typeface="Arial" charset="0"/>
                <a:ea typeface="Times New Roman" pitchFamily="18" charset="0"/>
                <a:cs typeface="Arial" charset="0"/>
              </a:rPr>
              <a:t>Valentina </a:t>
            </a:r>
            <a:r>
              <a:rPr lang="it-IT" altLang="it-IT" sz="600" dirty="0" err="1">
                <a:solidFill>
                  <a:schemeClr val="tx1"/>
                </a:solidFill>
                <a:latin typeface="Arial" charset="0"/>
                <a:ea typeface="Times New Roman" pitchFamily="18" charset="0"/>
                <a:cs typeface="Arial" charset="0"/>
              </a:rPr>
              <a:t>Ucchino</a:t>
            </a:r>
            <a:endParaRPr lang="it-IT" altLang="it-IT" sz="600" dirty="0">
              <a:solidFill>
                <a:schemeClr val="tx1"/>
              </a:solidFill>
              <a:latin typeface="Arial" charset="0"/>
              <a:ea typeface="Times New Roman" pitchFamily="18" charset="0"/>
              <a:cs typeface="Arial" charset="0"/>
            </a:endParaRPr>
          </a:p>
        </p:txBody>
      </p:sp>
      <p:sp>
        <p:nvSpPr>
          <p:cNvPr id="49" name="AutoShape 4">
            <a:extLst>
              <a:ext uri="{FF2B5EF4-FFF2-40B4-BE49-F238E27FC236}">
                <a16:creationId xmlns:a16="http://schemas.microsoft.com/office/drawing/2014/main" id="{9E579F31-1D23-4F6A-A3D5-A93C0A1C935B}"/>
              </a:ext>
            </a:extLst>
          </p:cNvPr>
          <p:cNvSpPr>
            <a:spLocks noChangeArrowheads="1"/>
          </p:cNvSpPr>
          <p:nvPr/>
        </p:nvSpPr>
        <p:spPr bwMode="auto">
          <a:xfrm>
            <a:off x="334169" y="5860758"/>
            <a:ext cx="1152525" cy="513055"/>
          </a:xfrm>
          <a:prstGeom prst="roundRect">
            <a:avLst>
              <a:gd name="adj" fmla="val 16667"/>
            </a:avLst>
          </a:prstGeom>
          <a:solidFill>
            <a:srgbClr val="FFDDFD"/>
          </a:solidFill>
          <a:ln w="9525">
            <a:solidFill>
              <a:srgbClr val="000000"/>
            </a:solidFill>
            <a:round/>
            <a:headEnd/>
            <a:tailEnd/>
          </a:ln>
          <a:effectLst>
            <a:innerShdw blurRad="25400" dist="38100" dir="2700000">
              <a:srgbClr val="CC0099">
                <a:alpha val="50000"/>
              </a:srgbClr>
            </a:innerShdw>
          </a:effec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Centro Autismo e Disturbi Pervasivi dello Sviluppo</a:t>
            </a:r>
          </a:p>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SOS</a:t>
            </a:r>
          </a:p>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Virginia Giuberti</a:t>
            </a:r>
            <a:endParaRPr lang="it-IT" altLang="it-IT" sz="700" dirty="0">
              <a:solidFill>
                <a:schemeClr val="tx1"/>
              </a:solidFill>
              <a:latin typeface="Arial" charset="0"/>
              <a:ea typeface="Times New Roman" pitchFamily="18" charset="0"/>
              <a:cs typeface="Arial" charset="0"/>
            </a:endParaRPr>
          </a:p>
        </p:txBody>
      </p:sp>
      <p:sp>
        <p:nvSpPr>
          <p:cNvPr id="50" name="AutoShape 4">
            <a:extLst>
              <a:ext uri="{FF2B5EF4-FFF2-40B4-BE49-F238E27FC236}">
                <a16:creationId xmlns:a16="http://schemas.microsoft.com/office/drawing/2014/main" id="{2918ED14-4FDA-4747-85ED-DAA8D308DF0C}"/>
              </a:ext>
            </a:extLst>
          </p:cNvPr>
          <p:cNvSpPr>
            <a:spLocks noChangeArrowheads="1"/>
          </p:cNvSpPr>
          <p:nvPr/>
        </p:nvSpPr>
        <p:spPr bwMode="auto">
          <a:xfrm>
            <a:off x="303212" y="6434136"/>
            <a:ext cx="1152525" cy="349250"/>
          </a:xfrm>
          <a:prstGeom prst="roundRect">
            <a:avLst>
              <a:gd name="adj" fmla="val 16667"/>
            </a:avLst>
          </a:prstGeom>
          <a:solidFill>
            <a:srgbClr val="FFDDFD"/>
          </a:solidFill>
          <a:ln w="9525">
            <a:solidFill>
              <a:srgbClr val="000000"/>
            </a:solidFill>
            <a:round/>
            <a:headEnd/>
            <a:tailEnd/>
          </a:ln>
          <a:effectLst>
            <a:innerShdw blurRad="25400" dist="38100" dir="2700000">
              <a:srgbClr val="CC0099">
                <a:alpha val="50000"/>
              </a:srgbClr>
            </a:innerShdw>
          </a:effec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a:solidFill>
                  <a:schemeClr val="tx1"/>
                </a:solidFill>
                <a:latin typeface="Arial" charset="0"/>
                <a:ea typeface="Times New Roman" pitchFamily="18" charset="0"/>
                <a:cs typeface="Arial" charset="0"/>
              </a:rPr>
              <a:t>TUTELA MINORI</a:t>
            </a:r>
          </a:p>
          <a:p>
            <a:pPr algn="ctr" eaLnBrk="1" hangingPunct="1">
              <a:spcBef>
                <a:spcPct val="0"/>
              </a:spcBef>
              <a:buFontTx/>
              <a:buNone/>
              <a:defRPr/>
            </a:pPr>
            <a:r>
              <a:rPr lang="it-IT" altLang="it-IT" sz="600">
                <a:solidFill>
                  <a:schemeClr val="tx1"/>
                </a:solidFill>
                <a:latin typeface="Arial" charset="0"/>
                <a:ea typeface="Times New Roman" pitchFamily="18" charset="0"/>
                <a:cs typeface="Arial" charset="0"/>
              </a:rPr>
              <a:t>SOS</a:t>
            </a:r>
          </a:p>
          <a:p>
            <a:pPr algn="ctr" eaLnBrk="1" hangingPunct="1">
              <a:spcBef>
                <a:spcPct val="0"/>
              </a:spcBef>
              <a:buFontTx/>
              <a:buNone/>
              <a:defRPr/>
            </a:pPr>
            <a:r>
              <a:rPr lang="it-IT" altLang="it-IT" sz="600">
                <a:solidFill>
                  <a:schemeClr val="tx1"/>
                </a:solidFill>
                <a:latin typeface="Arial" charset="0"/>
                <a:ea typeface="Times New Roman" pitchFamily="18" charset="0"/>
                <a:cs typeface="Arial" charset="0"/>
              </a:rPr>
              <a:t>Vacante</a:t>
            </a:r>
            <a:endParaRPr lang="it-IT" altLang="it-IT" sz="700">
              <a:solidFill>
                <a:schemeClr val="tx1"/>
              </a:solidFill>
              <a:latin typeface="Arial" charset="0"/>
              <a:ea typeface="Times New Roman" pitchFamily="18" charset="0"/>
              <a:cs typeface="Arial" charset="0"/>
            </a:endParaRPr>
          </a:p>
        </p:txBody>
      </p:sp>
      <p:cxnSp>
        <p:nvCxnSpPr>
          <p:cNvPr id="51" name="Connettore 1 22">
            <a:extLst>
              <a:ext uri="{FF2B5EF4-FFF2-40B4-BE49-F238E27FC236}">
                <a16:creationId xmlns:a16="http://schemas.microsoft.com/office/drawing/2014/main" id="{7E55042B-F91F-4ED6-A7F6-71BAC942413B}"/>
              </a:ext>
            </a:extLst>
          </p:cNvPr>
          <p:cNvCxnSpPr/>
          <p:nvPr/>
        </p:nvCxnSpPr>
        <p:spPr>
          <a:xfrm>
            <a:off x="107950" y="3590925"/>
            <a:ext cx="0" cy="2992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ttore 2 51">
            <a:extLst>
              <a:ext uri="{FF2B5EF4-FFF2-40B4-BE49-F238E27FC236}">
                <a16:creationId xmlns:a16="http://schemas.microsoft.com/office/drawing/2014/main" id="{4C59B7A3-DD84-4C5A-958A-190B0E4D9DE0}"/>
              </a:ext>
            </a:extLst>
          </p:cNvPr>
          <p:cNvCxnSpPr/>
          <p:nvPr/>
        </p:nvCxnSpPr>
        <p:spPr>
          <a:xfrm>
            <a:off x="107950" y="6583363"/>
            <a:ext cx="1809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ttore 2 52">
            <a:extLst>
              <a:ext uri="{FF2B5EF4-FFF2-40B4-BE49-F238E27FC236}">
                <a16:creationId xmlns:a16="http://schemas.microsoft.com/office/drawing/2014/main" id="{DC08E27B-F4B2-4E4B-97F5-5BD0D3D32044}"/>
              </a:ext>
            </a:extLst>
          </p:cNvPr>
          <p:cNvCxnSpPr/>
          <p:nvPr/>
        </p:nvCxnSpPr>
        <p:spPr>
          <a:xfrm flipV="1">
            <a:off x="107950" y="6165850"/>
            <a:ext cx="198438"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a:extLst>
              <a:ext uri="{FF2B5EF4-FFF2-40B4-BE49-F238E27FC236}">
                <a16:creationId xmlns:a16="http://schemas.microsoft.com/office/drawing/2014/main" id="{593053E7-FE1C-4BD1-9192-54C870169467}"/>
              </a:ext>
            </a:extLst>
          </p:cNvPr>
          <p:cNvCxnSpPr/>
          <p:nvPr/>
        </p:nvCxnSpPr>
        <p:spPr>
          <a:xfrm>
            <a:off x="107950" y="5726113"/>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id="{C858E440-8115-4925-B782-80B418DA3149}"/>
              </a:ext>
            </a:extLst>
          </p:cNvPr>
          <p:cNvCxnSpPr/>
          <p:nvPr/>
        </p:nvCxnSpPr>
        <p:spPr>
          <a:xfrm>
            <a:off x="107950" y="5357813"/>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C9F24AC5-B015-473F-A6F9-A7F7BAB0650A}"/>
              </a:ext>
            </a:extLst>
          </p:cNvPr>
          <p:cNvCxnSpPr/>
          <p:nvPr/>
        </p:nvCxnSpPr>
        <p:spPr>
          <a:xfrm>
            <a:off x="125413" y="4978400"/>
            <a:ext cx="1984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098A377D-5244-49BF-A1AA-BA7001C633C8}"/>
              </a:ext>
            </a:extLst>
          </p:cNvPr>
          <p:cNvCxnSpPr/>
          <p:nvPr/>
        </p:nvCxnSpPr>
        <p:spPr>
          <a:xfrm>
            <a:off x="107950" y="4611688"/>
            <a:ext cx="2063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51F1E23F-C2C5-4C7C-91EA-02C78ABE32EC}"/>
              </a:ext>
            </a:extLst>
          </p:cNvPr>
          <p:cNvCxnSpPr/>
          <p:nvPr/>
        </p:nvCxnSpPr>
        <p:spPr>
          <a:xfrm>
            <a:off x="107950" y="4235450"/>
            <a:ext cx="1984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 Box 6">
            <a:extLst>
              <a:ext uri="{FF2B5EF4-FFF2-40B4-BE49-F238E27FC236}">
                <a16:creationId xmlns:a16="http://schemas.microsoft.com/office/drawing/2014/main" id="{5E2ADC04-1461-48F3-8C76-72F1D9210841}"/>
              </a:ext>
            </a:extLst>
          </p:cNvPr>
          <p:cNvSpPr txBox="1">
            <a:spLocks noChangeArrowheads="1"/>
          </p:cNvSpPr>
          <p:nvPr/>
        </p:nvSpPr>
        <p:spPr bwMode="auto">
          <a:xfrm>
            <a:off x="1712913" y="4052888"/>
            <a:ext cx="885825" cy="473075"/>
          </a:xfrm>
          <a:prstGeom prst="rect">
            <a:avLst/>
          </a:prstGeom>
          <a:solidFill>
            <a:srgbClr val="66FF99"/>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dirty="0" err="1">
                <a:solidFill>
                  <a:schemeClr val="tx1"/>
                </a:solidFill>
                <a:latin typeface="Arial" charset="0"/>
                <a:cs typeface="Arial" charset="0"/>
              </a:rPr>
              <a:t>SerDP</a:t>
            </a:r>
            <a:r>
              <a:rPr lang="it-IT" altLang="it-IT" sz="600" dirty="0">
                <a:solidFill>
                  <a:schemeClr val="tx1"/>
                </a:solidFill>
                <a:latin typeface="Arial" charset="0"/>
                <a:cs typeface="Arial" charset="0"/>
              </a:rPr>
              <a:t> </a:t>
            </a:r>
            <a:r>
              <a:rPr lang="it-IT" altLang="it-IT" sz="600" b="1" dirty="0">
                <a:solidFill>
                  <a:schemeClr val="tx1"/>
                </a:solidFill>
                <a:latin typeface="Arial" charset="0"/>
                <a:cs typeface="Arial" charset="0"/>
              </a:rPr>
              <a:t>SOC</a:t>
            </a:r>
            <a:r>
              <a:rPr lang="it-IT" altLang="it-IT" sz="600" dirty="0">
                <a:solidFill>
                  <a:schemeClr val="tx1"/>
                </a:solidFill>
                <a:latin typeface="Arial" charset="0"/>
                <a:cs typeface="Arial" charset="0"/>
              </a:rPr>
              <a:t> </a:t>
            </a:r>
          </a:p>
          <a:p>
            <a:pPr algn="ctr" eaLnBrk="1" hangingPunct="1">
              <a:spcBef>
                <a:spcPct val="0"/>
              </a:spcBef>
              <a:buFontTx/>
              <a:buNone/>
              <a:defRPr/>
            </a:pPr>
            <a:r>
              <a:rPr lang="it-IT" altLang="it-IT" sz="600" dirty="0">
                <a:solidFill>
                  <a:schemeClr val="tx1"/>
                </a:solidFill>
                <a:latin typeface="Arial" charset="0"/>
                <a:cs typeface="Arial" charset="0"/>
              </a:rPr>
              <a:t>Ad Interim</a:t>
            </a:r>
          </a:p>
          <a:p>
            <a:pPr algn="ctr" eaLnBrk="1" hangingPunct="1">
              <a:spcBef>
                <a:spcPct val="0"/>
              </a:spcBef>
              <a:buFontTx/>
              <a:buNone/>
              <a:defRPr/>
            </a:pPr>
            <a:r>
              <a:rPr lang="it-IT" altLang="it-IT" sz="600" dirty="0">
                <a:solidFill>
                  <a:schemeClr val="tx1"/>
                </a:solidFill>
                <a:latin typeface="Arial" charset="0"/>
                <a:cs typeface="Arial" charset="0"/>
              </a:rPr>
              <a:t>Marco Trevia</a:t>
            </a:r>
          </a:p>
        </p:txBody>
      </p:sp>
      <p:sp>
        <p:nvSpPr>
          <p:cNvPr id="60" name="AutoShape 4">
            <a:extLst>
              <a:ext uri="{FF2B5EF4-FFF2-40B4-BE49-F238E27FC236}">
                <a16:creationId xmlns:a16="http://schemas.microsoft.com/office/drawing/2014/main" id="{D321F62A-8315-44DB-96A8-B07E5D67627D}"/>
              </a:ext>
            </a:extLst>
          </p:cNvPr>
          <p:cNvSpPr>
            <a:spLocks noChangeArrowheads="1"/>
          </p:cNvSpPr>
          <p:nvPr/>
        </p:nvSpPr>
        <p:spPr bwMode="auto">
          <a:xfrm>
            <a:off x="2841625" y="3951288"/>
            <a:ext cx="809625" cy="284162"/>
          </a:xfrm>
          <a:prstGeom prst="roundRect">
            <a:avLst>
              <a:gd name="adj" fmla="val 16667"/>
            </a:avLst>
          </a:prstGeom>
          <a:solidFill>
            <a:schemeClr val="accent5">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CORREGGIO</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 </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Roberto Euticchio</a:t>
            </a:r>
          </a:p>
        </p:txBody>
      </p:sp>
      <p:sp>
        <p:nvSpPr>
          <p:cNvPr id="61" name="AutoShape 4">
            <a:extLst>
              <a:ext uri="{FF2B5EF4-FFF2-40B4-BE49-F238E27FC236}">
                <a16:creationId xmlns:a16="http://schemas.microsoft.com/office/drawing/2014/main" id="{1486C651-DA2E-47AC-8516-C08CBEF0DBCB}"/>
              </a:ext>
            </a:extLst>
          </p:cNvPr>
          <p:cNvSpPr>
            <a:spLocks noChangeArrowheads="1"/>
          </p:cNvSpPr>
          <p:nvPr/>
        </p:nvSpPr>
        <p:spPr bwMode="auto">
          <a:xfrm>
            <a:off x="2855913" y="4292600"/>
            <a:ext cx="760412" cy="328613"/>
          </a:xfrm>
          <a:prstGeom prst="roundRect">
            <a:avLst>
              <a:gd name="adj" fmla="val 16667"/>
            </a:avLst>
          </a:prstGeom>
          <a:solidFill>
            <a:schemeClr val="accent5">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GUASTALLA</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 </a:t>
            </a:r>
          </a:p>
          <a:p>
            <a:pP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Simone  </a:t>
            </a:r>
            <a:r>
              <a:rPr lang="it-IT" altLang="it-IT" sz="500" dirty="0" err="1">
                <a:solidFill>
                  <a:schemeClr val="tx1"/>
                </a:solidFill>
                <a:latin typeface="Arial" charset="0"/>
                <a:ea typeface="Times New Roman" pitchFamily="18" charset="0"/>
                <a:cs typeface="Arial" charset="0"/>
              </a:rPr>
              <a:t>Bertacca</a:t>
            </a:r>
            <a:endParaRPr lang="it-IT" altLang="it-IT" sz="500" dirty="0">
              <a:solidFill>
                <a:schemeClr val="tx1"/>
              </a:solidFill>
              <a:latin typeface="Arial" charset="0"/>
              <a:ea typeface="Times New Roman" pitchFamily="18" charset="0"/>
              <a:cs typeface="Arial" charset="0"/>
            </a:endParaRPr>
          </a:p>
        </p:txBody>
      </p:sp>
      <p:cxnSp>
        <p:nvCxnSpPr>
          <p:cNvPr id="62" name="Connettore 1 27">
            <a:extLst>
              <a:ext uri="{FF2B5EF4-FFF2-40B4-BE49-F238E27FC236}">
                <a16:creationId xmlns:a16="http://schemas.microsoft.com/office/drawing/2014/main" id="{86CB5139-1B9F-410F-98F9-ED5A7387FD8B}"/>
              </a:ext>
            </a:extLst>
          </p:cNvPr>
          <p:cNvCxnSpPr/>
          <p:nvPr/>
        </p:nvCxnSpPr>
        <p:spPr>
          <a:xfrm>
            <a:off x="107950" y="3590925"/>
            <a:ext cx="171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ttore 1 33">
            <a:extLst>
              <a:ext uri="{FF2B5EF4-FFF2-40B4-BE49-F238E27FC236}">
                <a16:creationId xmlns:a16="http://schemas.microsoft.com/office/drawing/2014/main" id="{8D1D5FB5-B853-43D7-93F0-23D6E21AB3E1}"/>
              </a:ext>
            </a:extLst>
          </p:cNvPr>
          <p:cNvCxnSpPr/>
          <p:nvPr/>
        </p:nvCxnSpPr>
        <p:spPr>
          <a:xfrm>
            <a:off x="2693988" y="4094163"/>
            <a:ext cx="0" cy="374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ttore 2 63">
            <a:extLst>
              <a:ext uri="{FF2B5EF4-FFF2-40B4-BE49-F238E27FC236}">
                <a16:creationId xmlns:a16="http://schemas.microsoft.com/office/drawing/2014/main" id="{5C052936-3552-4E82-880F-4ECC1E6E10E0}"/>
              </a:ext>
            </a:extLst>
          </p:cNvPr>
          <p:cNvCxnSpPr/>
          <p:nvPr/>
        </p:nvCxnSpPr>
        <p:spPr>
          <a:xfrm>
            <a:off x="2693988" y="4094163"/>
            <a:ext cx="1476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ttore 2 64">
            <a:extLst>
              <a:ext uri="{FF2B5EF4-FFF2-40B4-BE49-F238E27FC236}">
                <a16:creationId xmlns:a16="http://schemas.microsoft.com/office/drawing/2014/main" id="{D5CB46F8-B351-4FC7-A68A-FE52B01371AB}"/>
              </a:ext>
            </a:extLst>
          </p:cNvPr>
          <p:cNvCxnSpPr/>
          <p:nvPr/>
        </p:nvCxnSpPr>
        <p:spPr>
          <a:xfrm>
            <a:off x="2693988" y="4478338"/>
            <a:ext cx="1714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ttore 1 96">
            <a:extLst>
              <a:ext uri="{FF2B5EF4-FFF2-40B4-BE49-F238E27FC236}">
                <a16:creationId xmlns:a16="http://schemas.microsoft.com/office/drawing/2014/main" id="{63768196-4029-4384-B6C6-FE9805728610}"/>
              </a:ext>
            </a:extLst>
          </p:cNvPr>
          <p:cNvCxnSpPr/>
          <p:nvPr/>
        </p:nvCxnSpPr>
        <p:spPr>
          <a:xfrm flipH="1" flipV="1">
            <a:off x="2598738" y="4289425"/>
            <a:ext cx="9525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 Box 6">
            <a:extLst>
              <a:ext uri="{FF2B5EF4-FFF2-40B4-BE49-F238E27FC236}">
                <a16:creationId xmlns:a16="http://schemas.microsoft.com/office/drawing/2014/main" id="{51BCC370-01BB-42BB-AC2E-E0F7C1FCC1A4}"/>
              </a:ext>
            </a:extLst>
          </p:cNvPr>
          <p:cNvSpPr txBox="1">
            <a:spLocks noChangeArrowheads="1"/>
          </p:cNvSpPr>
          <p:nvPr/>
        </p:nvSpPr>
        <p:spPr bwMode="auto">
          <a:xfrm>
            <a:off x="1739901" y="4932363"/>
            <a:ext cx="885825" cy="473075"/>
          </a:xfrm>
          <a:prstGeom prst="rect">
            <a:avLst/>
          </a:prstGeom>
          <a:solidFill>
            <a:srgbClr val="F7CA09"/>
          </a:solidFill>
          <a:ln w="12700">
            <a:noFill/>
            <a:miter lim="800000"/>
            <a:headEnd/>
            <a:tailEnd/>
          </a:ln>
          <a:effectLst/>
          <a:scene3d>
            <a:camera prst="orthographicFront">
              <a:rot lat="0" lon="0" rev="0"/>
            </a:camera>
            <a:lightRig rig="glow" dir="t">
              <a:rot lat="0" lon="0" rev="14100000"/>
            </a:lightRig>
          </a:scene3d>
          <a:sp3d prstMaterial="softEdge">
            <a:bevelT w="127000" prst="artDeco"/>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b="1" dirty="0">
                <a:solidFill>
                  <a:schemeClr val="tx1"/>
                </a:solidFill>
                <a:latin typeface="Arial" charset="0"/>
                <a:cs typeface="Arial" charset="0"/>
              </a:rPr>
              <a:t>SSM AREA NORD</a:t>
            </a:r>
          </a:p>
          <a:p>
            <a:pPr algn="ctr" eaLnBrk="1" hangingPunct="1">
              <a:spcBef>
                <a:spcPct val="0"/>
              </a:spcBef>
              <a:buFontTx/>
              <a:buNone/>
              <a:defRPr/>
            </a:pPr>
            <a:r>
              <a:rPr lang="it-IT" altLang="it-IT" sz="600" b="1" dirty="0">
                <a:solidFill>
                  <a:schemeClr val="tx1"/>
                </a:solidFill>
                <a:latin typeface="Arial" charset="0"/>
                <a:cs typeface="Arial" charset="0"/>
              </a:rPr>
              <a:t>SOC</a:t>
            </a:r>
          </a:p>
          <a:p>
            <a:pPr algn="ctr" eaLnBrk="1" hangingPunct="1">
              <a:spcBef>
                <a:spcPct val="0"/>
              </a:spcBef>
              <a:buFontTx/>
              <a:buNone/>
              <a:defRPr/>
            </a:pPr>
            <a:r>
              <a:rPr lang="it-IT" altLang="it-IT" sz="600" b="1" dirty="0">
                <a:solidFill>
                  <a:schemeClr val="tx1"/>
                </a:solidFill>
                <a:latin typeface="Arial" charset="0"/>
                <a:cs typeface="Arial" charset="0"/>
              </a:rPr>
              <a:t>Marco Trevia</a:t>
            </a:r>
          </a:p>
        </p:txBody>
      </p:sp>
      <p:sp>
        <p:nvSpPr>
          <p:cNvPr id="68" name="Text Box 6">
            <a:extLst>
              <a:ext uri="{FF2B5EF4-FFF2-40B4-BE49-F238E27FC236}">
                <a16:creationId xmlns:a16="http://schemas.microsoft.com/office/drawing/2014/main" id="{1A4EDA80-A755-4F2F-A66B-10B5E604F493}"/>
              </a:ext>
            </a:extLst>
          </p:cNvPr>
          <p:cNvSpPr txBox="1">
            <a:spLocks noChangeArrowheads="1"/>
          </p:cNvSpPr>
          <p:nvPr/>
        </p:nvSpPr>
        <p:spPr bwMode="auto">
          <a:xfrm>
            <a:off x="1712913" y="5900738"/>
            <a:ext cx="885825" cy="473075"/>
          </a:xfrm>
          <a:prstGeom prst="rect">
            <a:avLst/>
          </a:prstGeom>
          <a:solidFill>
            <a:srgbClr val="F7CA09"/>
          </a:solidFill>
          <a:ln w="12700">
            <a:noFill/>
            <a:miter lim="800000"/>
            <a:headEnd/>
            <a:tailEnd/>
          </a:ln>
          <a:effectLst/>
          <a:scene3d>
            <a:camera prst="orthographicFront">
              <a:rot lat="0" lon="0" rev="0"/>
            </a:camera>
            <a:lightRig rig="glow" dir="t">
              <a:rot lat="0" lon="0" rev="14100000"/>
            </a:lightRig>
          </a:scene3d>
          <a:sp3d prstMaterial="softEdge">
            <a:bevelT w="127000" prst="artDeco"/>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b="1" dirty="0">
                <a:solidFill>
                  <a:schemeClr val="tx1"/>
                </a:solidFill>
                <a:latin typeface="Arial" charset="0"/>
                <a:cs typeface="Arial" charset="0"/>
              </a:rPr>
              <a:t>SPDC</a:t>
            </a:r>
          </a:p>
          <a:p>
            <a:pPr algn="ctr" eaLnBrk="1" hangingPunct="1">
              <a:spcBef>
                <a:spcPct val="0"/>
              </a:spcBef>
              <a:buFontTx/>
              <a:buNone/>
              <a:defRPr/>
            </a:pPr>
            <a:r>
              <a:rPr lang="it-IT" altLang="it-IT" sz="600" b="1" dirty="0">
                <a:solidFill>
                  <a:schemeClr val="tx1"/>
                </a:solidFill>
                <a:latin typeface="Arial" charset="0"/>
                <a:cs typeface="Arial" charset="0"/>
              </a:rPr>
              <a:t>SOC</a:t>
            </a:r>
          </a:p>
          <a:p>
            <a:pPr algn="ctr" eaLnBrk="1" hangingPunct="1">
              <a:spcBef>
                <a:spcPct val="0"/>
              </a:spcBef>
              <a:buFontTx/>
              <a:buNone/>
              <a:defRPr/>
            </a:pPr>
            <a:r>
              <a:rPr lang="it-IT" altLang="it-IT" sz="600" b="1" dirty="0">
                <a:solidFill>
                  <a:schemeClr val="tx1"/>
                </a:solidFill>
                <a:latin typeface="Arial" charset="0"/>
                <a:cs typeface="Arial" charset="0"/>
              </a:rPr>
              <a:t>f.f. Roberto Salati</a:t>
            </a:r>
          </a:p>
        </p:txBody>
      </p:sp>
      <p:sp>
        <p:nvSpPr>
          <p:cNvPr id="69" name="AutoShape 4">
            <a:extLst>
              <a:ext uri="{FF2B5EF4-FFF2-40B4-BE49-F238E27FC236}">
                <a16:creationId xmlns:a16="http://schemas.microsoft.com/office/drawing/2014/main" id="{6DAF3829-D16B-47FC-B978-452E397A5974}"/>
              </a:ext>
            </a:extLst>
          </p:cNvPr>
          <p:cNvSpPr>
            <a:spLocks noChangeArrowheads="1"/>
          </p:cNvSpPr>
          <p:nvPr/>
        </p:nvSpPr>
        <p:spPr bwMode="auto">
          <a:xfrm>
            <a:off x="2822575" y="4711700"/>
            <a:ext cx="809625" cy="361950"/>
          </a:xfrm>
          <a:prstGeom prst="roundRect">
            <a:avLst>
              <a:gd name="adj" fmla="val 16667"/>
            </a:avLst>
          </a:prstGeom>
          <a:solidFill>
            <a:schemeClr val="accent3">
              <a:lumMod val="40000"/>
              <a:lumOff val="6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CSM GUASTALLA</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 </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Chiara Minuti</a:t>
            </a:r>
          </a:p>
        </p:txBody>
      </p:sp>
      <p:sp>
        <p:nvSpPr>
          <p:cNvPr id="70" name="AutoShape 4">
            <a:extLst>
              <a:ext uri="{FF2B5EF4-FFF2-40B4-BE49-F238E27FC236}">
                <a16:creationId xmlns:a16="http://schemas.microsoft.com/office/drawing/2014/main" id="{8CE11EC7-F2D6-475B-98AC-3940D95D20E7}"/>
              </a:ext>
            </a:extLst>
          </p:cNvPr>
          <p:cNvSpPr>
            <a:spLocks noChangeArrowheads="1"/>
          </p:cNvSpPr>
          <p:nvPr/>
        </p:nvSpPr>
        <p:spPr bwMode="auto">
          <a:xfrm>
            <a:off x="2822575" y="5137149"/>
            <a:ext cx="809625" cy="474663"/>
          </a:xfrm>
          <a:prstGeom prst="roundRect">
            <a:avLst>
              <a:gd name="adj" fmla="val 16667"/>
            </a:avLst>
          </a:prstGeom>
          <a:solidFill>
            <a:schemeClr val="accent3">
              <a:lumMod val="40000"/>
              <a:lumOff val="6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RESIDENZA GUASTALLA (Arca del Fiume)</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 </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Alberto Ferrari</a:t>
            </a:r>
          </a:p>
        </p:txBody>
      </p:sp>
      <p:sp>
        <p:nvSpPr>
          <p:cNvPr id="71" name="AutoShape 4">
            <a:extLst>
              <a:ext uri="{FF2B5EF4-FFF2-40B4-BE49-F238E27FC236}">
                <a16:creationId xmlns:a16="http://schemas.microsoft.com/office/drawing/2014/main" id="{D932DB1C-8E7F-4E8F-AE46-72C0CA203977}"/>
              </a:ext>
            </a:extLst>
          </p:cNvPr>
          <p:cNvSpPr>
            <a:spLocks noChangeArrowheads="1"/>
          </p:cNvSpPr>
          <p:nvPr/>
        </p:nvSpPr>
        <p:spPr bwMode="auto">
          <a:xfrm>
            <a:off x="2822575" y="5672038"/>
            <a:ext cx="809625" cy="349250"/>
          </a:xfrm>
          <a:prstGeom prst="roundRect">
            <a:avLst>
              <a:gd name="adj" fmla="val 16667"/>
            </a:avLst>
          </a:prstGeom>
          <a:solidFill>
            <a:schemeClr val="accent3">
              <a:lumMod val="40000"/>
              <a:lumOff val="6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SSM CORREGGIO</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 </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Roberto Salati</a:t>
            </a:r>
          </a:p>
        </p:txBody>
      </p:sp>
      <p:cxnSp>
        <p:nvCxnSpPr>
          <p:cNvPr id="72" name="Connettore 2 71">
            <a:extLst>
              <a:ext uri="{FF2B5EF4-FFF2-40B4-BE49-F238E27FC236}">
                <a16:creationId xmlns:a16="http://schemas.microsoft.com/office/drawing/2014/main" id="{1661035A-45EA-4A78-A6C5-3A6823A8DA83}"/>
              </a:ext>
            </a:extLst>
          </p:cNvPr>
          <p:cNvCxnSpPr/>
          <p:nvPr/>
        </p:nvCxnSpPr>
        <p:spPr>
          <a:xfrm>
            <a:off x="2674938" y="5300663"/>
            <a:ext cx="1476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ttore 2 72">
            <a:extLst>
              <a:ext uri="{FF2B5EF4-FFF2-40B4-BE49-F238E27FC236}">
                <a16:creationId xmlns:a16="http://schemas.microsoft.com/office/drawing/2014/main" id="{B75546F9-C9E4-4CC5-B619-8239483F15F8}"/>
              </a:ext>
            </a:extLst>
          </p:cNvPr>
          <p:cNvCxnSpPr/>
          <p:nvPr/>
        </p:nvCxnSpPr>
        <p:spPr>
          <a:xfrm>
            <a:off x="2657475" y="5726113"/>
            <a:ext cx="1651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ttore 1 73">
            <a:extLst>
              <a:ext uri="{FF2B5EF4-FFF2-40B4-BE49-F238E27FC236}">
                <a16:creationId xmlns:a16="http://schemas.microsoft.com/office/drawing/2014/main" id="{5985A3A5-7E52-4A1E-B082-B22F56D0EBB7}"/>
              </a:ext>
            </a:extLst>
          </p:cNvPr>
          <p:cNvCxnSpPr/>
          <p:nvPr/>
        </p:nvCxnSpPr>
        <p:spPr>
          <a:xfrm>
            <a:off x="2646363" y="4803775"/>
            <a:ext cx="0" cy="922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ttore 2 74">
            <a:extLst>
              <a:ext uri="{FF2B5EF4-FFF2-40B4-BE49-F238E27FC236}">
                <a16:creationId xmlns:a16="http://schemas.microsoft.com/office/drawing/2014/main" id="{71A0C8B6-4D1F-4D21-8C91-39A1F43F7B12}"/>
              </a:ext>
            </a:extLst>
          </p:cNvPr>
          <p:cNvCxnSpPr/>
          <p:nvPr/>
        </p:nvCxnSpPr>
        <p:spPr>
          <a:xfrm>
            <a:off x="2646363" y="4803775"/>
            <a:ext cx="1476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ttore 1 3135">
            <a:extLst>
              <a:ext uri="{FF2B5EF4-FFF2-40B4-BE49-F238E27FC236}">
                <a16:creationId xmlns:a16="http://schemas.microsoft.com/office/drawing/2014/main" id="{748EF51F-CEC9-4890-ABD9-FBB163587934}"/>
              </a:ext>
            </a:extLst>
          </p:cNvPr>
          <p:cNvCxnSpPr/>
          <p:nvPr/>
        </p:nvCxnSpPr>
        <p:spPr>
          <a:xfrm flipH="1">
            <a:off x="1576388" y="3590925"/>
            <a:ext cx="17462" cy="257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ttore 2 76">
            <a:extLst>
              <a:ext uri="{FF2B5EF4-FFF2-40B4-BE49-F238E27FC236}">
                <a16:creationId xmlns:a16="http://schemas.microsoft.com/office/drawing/2014/main" id="{52187245-98CA-49BC-AC12-03C68278803F}"/>
              </a:ext>
            </a:extLst>
          </p:cNvPr>
          <p:cNvCxnSpPr>
            <a:stCxn id="37" idx="1"/>
            <a:endCxn id="37" idx="1"/>
          </p:cNvCxnSpPr>
          <p:nvPr/>
        </p:nvCxnSpPr>
        <p:spPr>
          <a:xfrm>
            <a:off x="2032000" y="360521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Connettore 2 77">
            <a:extLst>
              <a:ext uri="{FF2B5EF4-FFF2-40B4-BE49-F238E27FC236}">
                <a16:creationId xmlns:a16="http://schemas.microsoft.com/office/drawing/2014/main" id="{3166A576-4868-42EB-9416-C35DE9F7B695}"/>
              </a:ext>
            </a:extLst>
          </p:cNvPr>
          <p:cNvCxnSpPr/>
          <p:nvPr/>
        </p:nvCxnSpPr>
        <p:spPr>
          <a:xfrm>
            <a:off x="1593850" y="3590925"/>
            <a:ext cx="3857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ttore 2 78">
            <a:extLst>
              <a:ext uri="{FF2B5EF4-FFF2-40B4-BE49-F238E27FC236}">
                <a16:creationId xmlns:a16="http://schemas.microsoft.com/office/drawing/2014/main" id="{02016B49-0DE5-4484-BB18-EE0DF3B04358}"/>
              </a:ext>
            </a:extLst>
          </p:cNvPr>
          <p:cNvCxnSpPr/>
          <p:nvPr/>
        </p:nvCxnSpPr>
        <p:spPr>
          <a:xfrm>
            <a:off x="1593850" y="5165725"/>
            <a:ext cx="1476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ttore 2 79">
            <a:extLst>
              <a:ext uri="{FF2B5EF4-FFF2-40B4-BE49-F238E27FC236}">
                <a16:creationId xmlns:a16="http://schemas.microsoft.com/office/drawing/2014/main" id="{D17F9347-9893-4D39-A0F7-DD3807FFBB07}"/>
              </a:ext>
            </a:extLst>
          </p:cNvPr>
          <p:cNvCxnSpPr/>
          <p:nvPr/>
        </p:nvCxnSpPr>
        <p:spPr>
          <a:xfrm>
            <a:off x="1584325" y="6173788"/>
            <a:ext cx="1476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ttore 2 80">
            <a:extLst>
              <a:ext uri="{FF2B5EF4-FFF2-40B4-BE49-F238E27FC236}">
                <a16:creationId xmlns:a16="http://schemas.microsoft.com/office/drawing/2014/main" id="{16F5417D-0CA3-4475-A01D-2A9AFCCC4502}"/>
              </a:ext>
            </a:extLst>
          </p:cNvPr>
          <p:cNvCxnSpPr/>
          <p:nvPr/>
        </p:nvCxnSpPr>
        <p:spPr>
          <a:xfrm>
            <a:off x="1576388" y="4281488"/>
            <a:ext cx="1476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 Box 6">
            <a:extLst>
              <a:ext uri="{FF2B5EF4-FFF2-40B4-BE49-F238E27FC236}">
                <a16:creationId xmlns:a16="http://schemas.microsoft.com/office/drawing/2014/main" id="{50E4B6E9-DD25-4FC0-B061-88AFFD743F2B}"/>
              </a:ext>
            </a:extLst>
          </p:cNvPr>
          <p:cNvSpPr txBox="1">
            <a:spLocks noChangeArrowheads="1"/>
          </p:cNvSpPr>
          <p:nvPr/>
        </p:nvSpPr>
        <p:spPr bwMode="auto">
          <a:xfrm>
            <a:off x="3805237" y="4110039"/>
            <a:ext cx="885825" cy="384175"/>
          </a:xfrm>
          <a:prstGeom prst="rect">
            <a:avLst/>
          </a:prstGeom>
          <a:solidFill>
            <a:srgbClr val="66FF99"/>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b="1" dirty="0" err="1">
                <a:solidFill>
                  <a:schemeClr val="tx1"/>
                </a:solidFill>
                <a:latin typeface="Palatino Linotype" pitchFamily="18" charset="0"/>
                <a:cs typeface="Arial" charset="0"/>
              </a:rPr>
              <a:t>SerDP</a:t>
            </a:r>
            <a:r>
              <a:rPr lang="it-IT" altLang="it-IT" sz="600" b="1" dirty="0">
                <a:solidFill>
                  <a:schemeClr val="tx1"/>
                </a:solidFill>
                <a:latin typeface="Palatino Linotype" pitchFamily="18" charset="0"/>
                <a:cs typeface="Arial" charset="0"/>
              </a:rPr>
              <a:t> </a:t>
            </a:r>
            <a:r>
              <a:rPr lang="it-IT" altLang="it-IT" sz="600" dirty="0">
                <a:solidFill>
                  <a:schemeClr val="tx1"/>
                </a:solidFill>
                <a:latin typeface="Palatino Linotype" pitchFamily="18" charset="0"/>
                <a:cs typeface="Arial" charset="0"/>
              </a:rPr>
              <a:t>SOC</a:t>
            </a:r>
          </a:p>
          <a:p>
            <a:pPr algn="ctr" eaLnBrk="1" hangingPunct="1">
              <a:spcBef>
                <a:spcPct val="0"/>
              </a:spcBef>
              <a:buFontTx/>
              <a:buNone/>
              <a:defRPr/>
            </a:pPr>
            <a:r>
              <a:rPr lang="it-IT" altLang="it-IT" sz="600" b="1" dirty="0">
                <a:solidFill>
                  <a:schemeClr val="tx1"/>
                </a:solidFill>
                <a:latin typeface="Palatino Linotype" pitchFamily="18" charset="0"/>
                <a:cs typeface="Arial" charset="0"/>
              </a:rPr>
              <a:t> Angela Zannini</a:t>
            </a:r>
          </a:p>
        </p:txBody>
      </p:sp>
      <p:sp>
        <p:nvSpPr>
          <p:cNvPr id="83" name="Text Box 6">
            <a:extLst>
              <a:ext uri="{FF2B5EF4-FFF2-40B4-BE49-F238E27FC236}">
                <a16:creationId xmlns:a16="http://schemas.microsoft.com/office/drawing/2014/main" id="{AAFE7436-E07C-4AD1-AE5A-272ECBC97F41}"/>
              </a:ext>
            </a:extLst>
          </p:cNvPr>
          <p:cNvSpPr txBox="1">
            <a:spLocks noChangeArrowheads="1"/>
          </p:cNvSpPr>
          <p:nvPr/>
        </p:nvSpPr>
        <p:spPr bwMode="auto">
          <a:xfrm>
            <a:off x="3802063" y="4933950"/>
            <a:ext cx="787400" cy="473075"/>
          </a:xfrm>
          <a:prstGeom prst="rect">
            <a:avLst/>
          </a:prstGeom>
          <a:solidFill>
            <a:srgbClr val="F7CA09"/>
          </a:solidFill>
          <a:ln w="12700">
            <a:noFill/>
            <a:miter lim="800000"/>
            <a:headEnd/>
            <a:tailEnd/>
          </a:ln>
          <a:effectLst/>
          <a:scene3d>
            <a:camera prst="orthographicFront">
              <a:rot lat="0" lon="0" rev="0"/>
            </a:camera>
            <a:lightRig rig="glow" dir="t">
              <a:rot lat="0" lon="0" rev="14100000"/>
            </a:lightRig>
          </a:scene3d>
          <a:sp3d prstMaterial="softEdge">
            <a:bevelT w="127000" prst="artDeco"/>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b="1" dirty="0">
                <a:solidFill>
                  <a:schemeClr val="tx1"/>
                </a:solidFill>
                <a:latin typeface="Arial" charset="0"/>
                <a:cs typeface="Arial" charset="0"/>
              </a:rPr>
              <a:t>CSM</a:t>
            </a:r>
          </a:p>
          <a:p>
            <a:pPr algn="ctr" eaLnBrk="1" hangingPunct="1">
              <a:spcBef>
                <a:spcPct val="0"/>
              </a:spcBef>
              <a:buFontTx/>
              <a:buNone/>
              <a:defRPr/>
            </a:pPr>
            <a:r>
              <a:rPr lang="it-IT" altLang="it-IT" sz="600" b="1" dirty="0">
                <a:solidFill>
                  <a:schemeClr val="tx1"/>
                </a:solidFill>
                <a:latin typeface="Arial" charset="0"/>
                <a:cs typeface="Arial" charset="0"/>
              </a:rPr>
              <a:t>SOC</a:t>
            </a:r>
          </a:p>
          <a:p>
            <a:pPr algn="ctr" eaLnBrk="1" hangingPunct="1">
              <a:spcBef>
                <a:spcPct val="0"/>
              </a:spcBef>
              <a:buFontTx/>
              <a:buNone/>
              <a:defRPr/>
            </a:pPr>
            <a:r>
              <a:rPr lang="it-IT" altLang="it-IT" sz="600" b="1" dirty="0">
                <a:solidFill>
                  <a:schemeClr val="tx1"/>
                </a:solidFill>
                <a:latin typeface="Arial" charset="0"/>
                <a:cs typeface="Arial" charset="0"/>
              </a:rPr>
              <a:t>f.f. Francesca Fontana</a:t>
            </a:r>
          </a:p>
        </p:txBody>
      </p:sp>
      <p:sp>
        <p:nvSpPr>
          <p:cNvPr id="84" name="AutoShape 4">
            <a:extLst>
              <a:ext uri="{FF2B5EF4-FFF2-40B4-BE49-F238E27FC236}">
                <a16:creationId xmlns:a16="http://schemas.microsoft.com/office/drawing/2014/main" id="{660352D6-8622-43B7-8EE8-D987F7A8EE36}"/>
              </a:ext>
            </a:extLst>
          </p:cNvPr>
          <p:cNvSpPr>
            <a:spLocks noChangeArrowheads="1"/>
          </p:cNvSpPr>
          <p:nvPr/>
        </p:nvSpPr>
        <p:spPr bwMode="auto">
          <a:xfrm>
            <a:off x="4860925" y="4133850"/>
            <a:ext cx="809625" cy="284163"/>
          </a:xfrm>
          <a:prstGeom prst="roundRect">
            <a:avLst>
              <a:gd name="adj" fmla="val 16667"/>
            </a:avLst>
          </a:prstGeom>
          <a:solidFill>
            <a:schemeClr val="accent5">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BASSA SOGLIA</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Luana </a:t>
            </a:r>
            <a:r>
              <a:rPr lang="it-IT" altLang="it-IT" sz="500" dirty="0" err="1">
                <a:solidFill>
                  <a:schemeClr val="tx1"/>
                </a:solidFill>
                <a:latin typeface="Arial" charset="0"/>
                <a:ea typeface="Times New Roman" pitchFamily="18" charset="0"/>
                <a:cs typeface="Arial" charset="0"/>
              </a:rPr>
              <a:t>Oddi</a:t>
            </a:r>
            <a:endParaRPr lang="it-IT" altLang="it-IT" sz="500" dirty="0">
              <a:solidFill>
                <a:schemeClr val="tx1"/>
              </a:solidFill>
              <a:latin typeface="Arial" charset="0"/>
              <a:ea typeface="Times New Roman" pitchFamily="18" charset="0"/>
              <a:cs typeface="Arial" charset="0"/>
            </a:endParaRPr>
          </a:p>
        </p:txBody>
      </p:sp>
      <p:cxnSp>
        <p:nvCxnSpPr>
          <p:cNvPr id="85" name="Connettore 1 53">
            <a:extLst>
              <a:ext uri="{FF2B5EF4-FFF2-40B4-BE49-F238E27FC236}">
                <a16:creationId xmlns:a16="http://schemas.microsoft.com/office/drawing/2014/main" id="{D0AFC1DC-D149-4223-9077-2990F267BE7A}"/>
              </a:ext>
            </a:extLst>
          </p:cNvPr>
          <p:cNvCxnSpPr/>
          <p:nvPr/>
        </p:nvCxnSpPr>
        <p:spPr>
          <a:xfrm>
            <a:off x="3700463" y="3617913"/>
            <a:ext cx="0" cy="155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ttore 2 85">
            <a:extLst>
              <a:ext uri="{FF2B5EF4-FFF2-40B4-BE49-F238E27FC236}">
                <a16:creationId xmlns:a16="http://schemas.microsoft.com/office/drawing/2014/main" id="{E05FE4C5-7B89-49F4-BA65-28CA289ED2A7}"/>
              </a:ext>
            </a:extLst>
          </p:cNvPr>
          <p:cNvCxnSpPr/>
          <p:nvPr/>
        </p:nvCxnSpPr>
        <p:spPr>
          <a:xfrm>
            <a:off x="3703638" y="3602038"/>
            <a:ext cx="3857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Connettore 2 86">
            <a:extLst>
              <a:ext uri="{FF2B5EF4-FFF2-40B4-BE49-F238E27FC236}">
                <a16:creationId xmlns:a16="http://schemas.microsoft.com/office/drawing/2014/main" id="{F0E9D7A8-12AC-4A6B-95F2-9E0810D21BA4}"/>
              </a:ext>
            </a:extLst>
          </p:cNvPr>
          <p:cNvCxnSpPr/>
          <p:nvPr/>
        </p:nvCxnSpPr>
        <p:spPr>
          <a:xfrm>
            <a:off x="3703638" y="5184775"/>
            <a:ext cx="107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ttore 2 87">
            <a:extLst>
              <a:ext uri="{FF2B5EF4-FFF2-40B4-BE49-F238E27FC236}">
                <a16:creationId xmlns:a16="http://schemas.microsoft.com/office/drawing/2014/main" id="{E7A6B573-B399-458D-86FE-F69CA88F3798}"/>
              </a:ext>
            </a:extLst>
          </p:cNvPr>
          <p:cNvCxnSpPr/>
          <p:nvPr/>
        </p:nvCxnSpPr>
        <p:spPr>
          <a:xfrm flipV="1">
            <a:off x="3703638" y="4291013"/>
            <a:ext cx="984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AutoShape 4">
            <a:extLst>
              <a:ext uri="{FF2B5EF4-FFF2-40B4-BE49-F238E27FC236}">
                <a16:creationId xmlns:a16="http://schemas.microsoft.com/office/drawing/2014/main" id="{3F474D70-2232-4FDA-BBA2-A9F4D02E1E1F}"/>
              </a:ext>
            </a:extLst>
          </p:cNvPr>
          <p:cNvSpPr>
            <a:spLocks noChangeArrowheads="1"/>
          </p:cNvSpPr>
          <p:nvPr/>
        </p:nvSpPr>
        <p:spPr bwMode="auto">
          <a:xfrm>
            <a:off x="4860925" y="5900738"/>
            <a:ext cx="890588" cy="393700"/>
          </a:xfrm>
          <a:prstGeom prst="roundRect">
            <a:avLst>
              <a:gd name="adj" fmla="val 16667"/>
            </a:avLst>
          </a:prstGeom>
          <a:solidFill>
            <a:schemeClr val="accent3">
              <a:lumMod val="40000"/>
              <a:lumOff val="6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ACUZIE</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 </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Vacante</a:t>
            </a:r>
          </a:p>
        </p:txBody>
      </p:sp>
      <p:sp>
        <p:nvSpPr>
          <p:cNvPr id="90" name="AutoShape 4">
            <a:extLst>
              <a:ext uri="{FF2B5EF4-FFF2-40B4-BE49-F238E27FC236}">
                <a16:creationId xmlns:a16="http://schemas.microsoft.com/office/drawing/2014/main" id="{093E4F90-863B-4EB5-9A88-F1F9F044F4BF}"/>
              </a:ext>
            </a:extLst>
          </p:cNvPr>
          <p:cNvSpPr>
            <a:spLocks noChangeArrowheads="1"/>
          </p:cNvSpPr>
          <p:nvPr/>
        </p:nvSpPr>
        <p:spPr bwMode="auto">
          <a:xfrm>
            <a:off x="4860925" y="5407025"/>
            <a:ext cx="890588" cy="387350"/>
          </a:xfrm>
          <a:prstGeom prst="roundRect">
            <a:avLst>
              <a:gd name="adj" fmla="val 16667"/>
            </a:avLst>
          </a:prstGeom>
          <a:solidFill>
            <a:schemeClr val="accent3">
              <a:lumMod val="40000"/>
              <a:lumOff val="6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SERVIZIO DCA</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 </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Anna  Maria </a:t>
            </a:r>
            <a:r>
              <a:rPr lang="it-IT" altLang="it-IT" sz="500" dirty="0" err="1">
                <a:solidFill>
                  <a:schemeClr val="tx1"/>
                </a:solidFill>
                <a:latin typeface="Arial" charset="0"/>
                <a:ea typeface="Times New Roman" pitchFamily="18" charset="0"/>
                <a:cs typeface="Arial" charset="0"/>
              </a:rPr>
              <a:t>Gibin</a:t>
            </a:r>
            <a:endParaRPr lang="it-IT" altLang="it-IT" sz="500" dirty="0">
              <a:solidFill>
                <a:schemeClr val="tx1"/>
              </a:solidFill>
              <a:latin typeface="Arial" charset="0"/>
              <a:ea typeface="Times New Roman" pitchFamily="18" charset="0"/>
              <a:cs typeface="Arial" charset="0"/>
            </a:endParaRPr>
          </a:p>
        </p:txBody>
      </p:sp>
      <p:sp>
        <p:nvSpPr>
          <p:cNvPr id="91" name="AutoShape 4">
            <a:extLst>
              <a:ext uri="{FF2B5EF4-FFF2-40B4-BE49-F238E27FC236}">
                <a16:creationId xmlns:a16="http://schemas.microsoft.com/office/drawing/2014/main" id="{3E03DECB-BBE1-469D-96C2-F189A7383EDA}"/>
              </a:ext>
            </a:extLst>
          </p:cNvPr>
          <p:cNvSpPr>
            <a:spLocks noChangeArrowheads="1"/>
          </p:cNvSpPr>
          <p:nvPr/>
        </p:nvSpPr>
        <p:spPr bwMode="auto">
          <a:xfrm>
            <a:off x="4840288" y="4995863"/>
            <a:ext cx="882650" cy="331787"/>
          </a:xfrm>
          <a:prstGeom prst="roundRect">
            <a:avLst>
              <a:gd name="adj" fmla="val 16667"/>
            </a:avLst>
          </a:prstGeom>
          <a:solidFill>
            <a:schemeClr val="accent3">
              <a:lumMod val="40000"/>
              <a:lumOff val="6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CSM VIA PETRELLA</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 </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Francesca Fontana</a:t>
            </a:r>
          </a:p>
        </p:txBody>
      </p:sp>
      <p:sp>
        <p:nvSpPr>
          <p:cNvPr id="92" name="AutoShape 4">
            <a:extLst>
              <a:ext uri="{FF2B5EF4-FFF2-40B4-BE49-F238E27FC236}">
                <a16:creationId xmlns:a16="http://schemas.microsoft.com/office/drawing/2014/main" id="{487C8E39-68FE-4D31-B802-0EFB89EE2EA5}"/>
              </a:ext>
            </a:extLst>
          </p:cNvPr>
          <p:cNvSpPr>
            <a:spLocks noChangeArrowheads="1"/>
          </p:cNvSpPr>
          <p:nvPr/>
        </p:nvSpPr>
        <p:spPr bwMode="auto">
          <a:xfrm>
            <a:off x="4832350" y="4525963"/>
            <a:ext cx="890588" cy="369887"/>
          </a:xfrm>
          <a:prstGeom prst="roundRect">
            <a:avLst>
              <a:gd name="adj" fmla="val 16667"/>
            </a:avLst>
          </a:prstGeom>
          <a:solidFill>
            <a:schemeClr val="accent3">
              <a:lumMod val="40000"/>
              <a:lumOff val="6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CSM VIA AMENDOLA</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 </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Cinzia </a:t>
            </a:r>
            <a:r>
              <a:rPr lang="it-IT" altLang="it-IT" sz="500" dirty="0" err="1">
                <a:solidFill>
                  <a:schemeClr val="tx1"/>
                </a:solidFill>
                <a:latin typeface="Arial" charset="0"/>
                <a:ea typeface="Times New Roman" pitchFamily="18" charset="0"/>
                <a:cs typeface="Arial" charset="0"/>
              </a:rPr>
              <a:t>Giubbarelli</a:t>
            </a:r>
            <a:endParaRPr lang="it-IT" altLang="it-IT" sz="500" dirty="0">
              <a:solidFill>
                <a:schemeClr val="tx1"/>
              </a:solidFill>
              <a:latin typeface="Arial" charset="0"/>
              <a:ea typeface="Times New Roman" pitchFamily="18" charset="0"/>
              <a:cs typeface="Arial" charset="0"/>
            </a:endParaRPr>
          </a:p>
        </p:txBody>
      </p:sp>
      <p:cxnSp>
        <p:nvCxnSpPr>
          <p:cNvPr id="93" name="Connettore 1 62">
            <a:extLst>
              <a:ext uri="{FF2B5EF4-FFF2-40B4-BE49-F238E27FC236}">
                <a16:creationId xmlns:a16="http://schemas.microsoft.com/office/drawing/2014/main" id="{FCB74AC8-DB28-425D-8D77-CE81628313F7}"/>
              </a:ext>
            </a:extLst>
          </p:cNvPr>
          <p:cNvCxnSpPr/>
          <p:nvPr/>
        </p:nvCxnSpPr>
        <p:spPr>
          <a:xfrm>
            <a:off x="4703763" y="4754563"/>
            <a:ext cx="1587" cy="134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ttore 2 93">
            <a:extLst>
              <a:ext uri="{FF2B5EF4-FFF2-40B4-BE49-F238E27FC236}">
                <a16:creationId xmlns:a16="http://schemas.microsoft.com/office/drawing/2014/main" id="{AC570EC1-CDCE-462A-851E-F7D4D4525C57}"/>
              </a:ext>
            </a:extLst>
          </p:cNvPr>
          <p:cNvCxnSpPr/>
          <p:nvPr/>
        </p:nvCxnSpPr>
        <p:spPr>
          <a:xfrm>
            <a:off x="4714875" y="4751388"/>
            <a:ext cx="107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Connettore 2 94">
            <a:extLst>
              <a:ext uri="{FF2B5EF4-FFF2-40B4-BE49-F238E27FC236}">
                <a16:creationId xmlns:a16="http://schemas.microsoft.com/office/drawing/2014/main" id="{48765206-8685-4741-9F17-BCC2DFFA1C5A}"/>
              </a:ext>
            </a:extLst>
          </p:cNvPr>
          <p:cNvCxnSpPr/>
          <p:nvPr/>
        </p:nvCxnSpPr>
        <p:spPr>
          <a:xfrm flipV="1">
            <a:off x="4700588" y="6097588"/>
            <a:ext cx="1365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Connettore 2 95">
            <a:extLst>
              <a:ext uri="{FF2B5EF4-FFF2-40B4-BE49-F238E27FC236}">
                <a16:creationId xmlns:a16="http://schemas.microsoft.com/office/drawing/2014/main" id="{6DFD7723-6581-4785-8737-DA0A132903CE}"/>
              </a:ext>
            </a:extLst>
          </p:cNvPr>
          <p:cNvCxnSpPr/>
          <p:nvPr/>
        </p:nvCxnSpPr>
        <p:spPr>
          <a:xfrm flipV="1">
            <a:off x="4711700" y="5641975"/>
            <a:ext cx="13493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Connettore 2 96">
            <a:extLst>
              <a:ext uri="{FF2B5EF4-FFF2-40B4-BE49-F238E27FC236}">
                <a16:creationId xmlns:a16="http://schemas.microsoft.com/office/drawing/2014/main" id="{EB38A6E9-7E22-428F-9C1B-8D771BE5E965}"/>
              </a:ext>
            </a:extLst>
          </p:cNvPr>
          <p:cNvCxnSpPr/>
          <p:nvPr/>
        </p:nvCxnSpPr>
        <p:spPr>
          <a:xfrm flipV="1">
            <a:off x="4589463" y="5162550"/>
            <a:ext cx="250825" cy="7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Connettore 2 97">
            <a:extLst>
              <a:ext uri="{FF2B5EF4-FFF2-40B4-BE49-F238E27FC236}">
                <a16:creationId xmlns:a16="http://schemas.microsoft.com/office/drawing/2014/main" id="{26313360-8547-4517-985C-45589F8C9017}"/>
              </a:ext>
            </a:extLst>
          </p:cNvPr>
          <p:cNvCxnSpPr/>
          <p:nvPr/>
        </p:nvCxnSpPr>
        <p:spPr>
          <a:xfrm flipV="1">
            <a:off x="4705350" y="4275138"/>
            <a:ext cx="1365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 Box 6">
            <a:extLst>
              <a:ext uri="{FF2B5EF4-FFF2-40B4-BE49-F238E27FC236}">
                <a16:creationId xmlns:a16="http://schemas.microsoft.com/office/drawing/2014/main" id="{7CE0C3E3-A241-4CF8-9C45-7591BA1E1E38}"/>
              </a:ext>
            </a:extLst>
          </p:cNvPr>
          <p:cNvSpPr txBox="1">
            <a:spLocks noChangeArrowheads="1"/>
          </p:cNvSpPr>
          <p:nvPr/>
        </p:nvSpPr>
        <p:spPr bwMode="auto">
          <a:xfrm>
            <a:off x="5883275" y="4375150"/>
            <a:ext cx="776288" cy="504825"/>
          </a:xfrm>
          <a:prstGeom prst="rect">
            <a:avLst/>
          </a:prstGeom>
          <a:solidFill>
            <a:srgbClr val="66FF99"/>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b="1" dirty="0" err="1">
                <a:solidFill>
                  <a:schemeClr val="tx1"/>
                </a:solidFill>
                <a:latin typeface="Palatino Linotype" pitchFamily="18" charset="0"/>
                <a:cs typeface="Arial" charset="0"/>
              </a:rPr>
              <a:t>SerDP</a:t>
            </a:r>
            <a:endParaRPr lang="it-IT" altLang="it-IT" sz="600" b="1" dirty="0">
              <a:solidFill>
                <a:schemeClr val="tx1"/>
              </a:solidFill>
              <a:latin typeface="Palatino Linotype" pitchFamily="18" charset="0"/>
              <a:cs typeface="Arial" charset="0"/>
            </a:endParaRPr>
          </a:p>
          <a:p>
            <a:pPr algn="ctr" eaLnBrk="1" hangingPunct="1">
              <a:spcBef>
                <a:spcPct val="0"/>
              </a:spcBef>
              <a:buFontTx/>
              <a:buNone/>
              <a:defRPr/>
            </a:pPr>
            <a:r>
              <a:rPr lang="it-IT" altLang="it-IT" sz="600" b="1" dirty="0">
                <a:solidFill>
                  <a:schemeClr val="tx1"/>
                </a:solidFill>
                <a:latin typeface="Palatino Linotype" pitchFamily="18" charset="0"/>
                <a:cs typeface="Arial" charset="0"/>
              </a:rPr>
              <a:t>SOC</a:t>
            </a:r>
          </a:p>
          <a:p>
            <a:pPr algn="ctr" eaLnBrk="1" hangingPunct="1">
              <a:spcBef>
                <a:spcPct val="0"/>
              </a:spcBef>
              <a:buFontTx/>
              <a:buNone/>
              <a:defRPr/>
            </a:pPr>
            <a:r>
              <a:rPr lang="it-IT" altLang="it-IT" sz="600" b="1" dirty="0">
                <a:solidFill>
                  <a:schemeClr val="tx1"/>
                </a:solidFill>
                <a:latin typeface="Palatino Linotype" pitchFamily="18" charset="0"/>
                <a:cs typeface="Arial" charset="0"/>
              </a:rPr>
              <a:t>Antonio </a:t>
            </a:r>
            <a:r>
              <a:rPr lang="it-IT" altLang="it-IT" sz="600" b="1" dirty="0" err="1">
                <a:solidFill>
                  <a:schemeClr val="tx1"/>
                </a:solidFill>
                <a:latin typeface="Palatino Linotype" pitchFamily="18" charset="0"/>
                <a:cs typeface="Arial" charset="0"/>
              </a:rPr>
              <a:t>Nicolaci</a:t>
            </a:r>
            <a:endParaRPr lang="it-IT" altLang="it-IT" sz="600" b="1" dirty="0">
              <a:solidFill>
                <a:schemeClr val="tx1"/>
              </a:solidFill>
              <a:latin typeface="Palatino Linotype" pitchFamily="18" charset="0"/>
              <a:cs typeface="Arial" charset="0"/>
            </a:endParaRPr>
          </a:p>
        </p:txBody>
      </p:sp>
      <p:sp>
        <p:nvSpPr>
          <p:cNvPr id="100" name="Text Box 6">
            <a:extLst>
              <a:ext uri="{FF2B5EF4-FFF2-40B4-BE49-F238E27FC236}">
                <a16:creationId xmlns:a16="http://schemas.microsoft.com/office/drawing/2014/main" id="{B45B3366-6567-485E-BC8F-1D23894EA57E}"/>
              </a:ext>
            </a:extLst>
          </p:cNvPr>
          <p:cNvSpPr txBox="1">
            <a:spLocks noChangeArrowheads="1"/>
          </p:cNvSpPr>
          <p:nvPr/>
        </p:nvSpPr>
        <p:spPr bwMode="auto">
          <a:xfrm>
            <a:off x="5930900" y="5407024"/>
            <a:ext cx="842963" cy="493713"/>
          </a:xfrm>
          <a:prstGeom prst="rect">
            <a:avLst/>
          </a:prstGeom>
          <a:solidFill>
            <a:srgbClr val="F7CA09"/>
          </a:solidFill>
          <a:ln w="12700">
            <a:noFill/>
            <a:miter lim="800000"/>
            <a:headEnd/>
            <a:tailEnd/>
          </a:ln>
          <a:effectLst/>
          <a:scene3d>
            <a:camera prst="orthographicFront">
              <a:rot lat="0" lon="0" rev="0"/>
            </a:camera>
            <a:lightRig rig="glow" dir="t">
              <a:rot lat="0" lon="0" rev="14100000"/>
            </a:lightRig>
          </a:scene3d>
          <a:sp3d prstMaterial="softEdge">
            <a:bevelT w="127000" prst="artDeco"/>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b="1" dirty="0">
                <a:solidFill>
                  <a:schemeClr val="tx1"/>
                </a:solidFill>
                <a:latin typeface="Arial" charset="0"/>
                <a:cs typeface="Arial" charset="0"/>
              </a:rPr>
              <a:t>SSM AREA SUD</a:t>
            </a:r>
          </a:p>
          <a:p>
            <a:pPr algn="ctr" eaLnBrk="1" hangingPunct="1">
              <a:spcBef>
                <a:spcPct val="0"/>
              </a:spcBef>
              <a:buFontTx/>
              <a:buNone/>
              <a:defRPr/>
            </a:pPr>
            <a:r>
              <a:rPr lang="it-IT" altLang="it-IT" sz="600" b="1" dirty="0">
                <a:solidFill>
                  <a:schemeClr val="tx1"/>
                </a:solidFill>
                <a:latin typeface="Arial" charset="0"/>
                <a:cs typeface="Arial" charset="0"/>
              </a:rPr>
              <a:t>SOC</a:t>
            </a:r>
          </a:p>
          <a:p>
            <a:pPr algn="ctr" eaLnBrk="1" hangingPunct="1">
              <a:spcBef>
                <a:spcPct val="0"/>
              </a:spcBef>
              <a:buFontTx/>
              <a:buNone/>
              <a:defRPr/>
            </a:pPr>
            <a:r>
              <a:rPr lang="it-IT" altLang="it-IT" sz="600" b="1" dirty="0">
                <a:solidFill>
                  <a:schemeClr val="tx1"/>
                </a:solidFill>
                <a:latin typeface="Arial" charset="0"/>
                <a:cs typeface="Arial" charset="0"/>
              </a:rPr>
              <a:t>f.f.</a:t>
            </a:r>
          </a:p>
          <a:p>
            <a:pPr algn="ctr" eaLnBrk="1" hangingPunct="1">
              <a:spcBef>
                <a:spcPct val="0"/>
              </a:spcBef>
              <a:buFontTx/>
              <a:buNone/>
              <a:defRPr/>
            </a:pPr>
            <a:r>
              <a:rPr lang="it-IT" altLang="it-IT" sz="600" b="1" dirty="0">
                <a:solidFill>
                  <a:schemeClr val="tx1"/>
                </a:solidFill>
                <a:latin typeface="Arial" charset="0"/>
                <a:cs typeface="Arial" charset="0"/>
              </a:rPr>
              <a:t>Alessandro Lezza</a:t>
            </a:r>
          </a:p>
        </p:txBody>
      </p:sp>
      <p:sp>
        <p:nvSpPr>
          <p:cNvPr id="101" name="AutoShape 4">
            <a:extLst>
              <a:ext uri="{FF2B5EF4-FFF2-40B4-BE49-F238E27FC236}">
                <a16:creationId xmlns:a16="http://schemas.microsoft.com/office/drawing/2014/main" id="{BD6DDFA6-176C-47EC-AD61-018E01294470}"/>
              </a:ext>
            </a:extLst>
          </p:cNvPr>
          <p:cNvSpPr>
            <a:spLocks noChangeArrowheads="1"/>
          </p:cNvSpPr>
          <p:nvPr/>
        </p:nvSpPr>
        <p:spPr bwMode="auto">
          <a:xfrm>
            <a:off x="6953250" y="4595813"/>
            <a:ext cx="809625" cy="284162"/>
          </a:xfrm>
          <a:prstGeom prst="roundRect">
            <a:avLst>
              <a:gd name="adj" fmla="val 16667"/>
            </a:avLst>
          </a:prstGeom>
          <a:solidFill>
            <a:schemeClr val="accent5">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SCANDIANO </a:t>
            </a:r>
            <a:r>
              <a:rPr lang="it-IT" altLang="it-IT" sz="500" b="1" dirty="0">
                <a:solidFill>
                  <a:schemeClr val="tx1"/>
                </a:solidFill>
                <a:latin typeface="Arial" charset="0"/>
                <a:ea typeface="Times New Roman" pitchFamily="18" charset="0"/>
                <a:cs typeface="Arial" charset="0"/>
              </a:rPr>
              <a:t>SOS</a:t>
            </a:r>
          </a:p>
          <a:p>
            <a:pPr algn="ctr" eaLnBrk="1" hangingPunct="1">
              <a:spcBef>
                <a:spcPct val="0"/>
              </a:spcBef>
              <a:buFontTx/>
              <a:buNone/>
              <a:defRPr/>
            </a:pPr>
            <a:r>
              <a:rPr lang="it-IT" altLang="it-IT" sz="500">
                <a:solidFill>
                  <a:schemeClr val="tx1"/>
                </a:solidFill>
                <a:latin typeface="Arial" charset="0"/>
                <a:ea typeface="Times New Roman" pitchFamily="18" charset="0"/>
                <a:cs typeface="Arial" charset="0"/>
              </a:rPr>
              <a:t>Francesca Danesi</a:t>
            </a:r>
            <a:endParaRPr lang="it-IT" altLang="it-IT" sz="500" dirty="0">
              <a:solidFill>
                <a:schemeClr val="tx1"/>
              </a:solidFill>
              <a:latin typeface="Arial" charset="0"/>
              <a:ea typeface="Times New Roman" pitchFamily="18" charset="0"/>
              <a:cs typeface="Arial" charset="0"/>
            </a:endParaRPr>
          </a:p>
        </p:txBody>
      </p:sp>
      <p:sp>
        <p:nvSpPr>
          <p:cNvPr id="102" name="AutoShape 4">
            <a:extLst>
              <a:ext uri="{FF2B5EF4-FFF2-40B4-BE49-F238E27FC236}">
                <a16:creationId xmlns:a16="http://schemas.microsoft.com/office/drawing/2014/main" id="{5579CD22-E3DE-4A4C-B606-CBA3EE59A1EF}"/>
              </a:ext>
            </a:extLst>
          </p:cNvPr>
          <p:cNvSpPr>
            <a:spLocks noChangeArrowheads="1"/>
          </p:cNvSpPr>
          <p:nvPr/>
        </p:nvSpPr>
        <p:spPr bwMode="auto">
          <a:xfrm>
            <a:off x="6951663" y="4241800"/>
            <a:ext cx="809625" cy="284163"/>
          </a:xfrm>
          <a:prstGeom prst="roundRect">
            <a:avLst>
              <a:gd name="adj" fmla="val 16667"/>
            </a:avLst>
          </a:prstGeom>
          <a:solidFill>
            <a:schemeClr val="accent5">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MONTECCHIO</a:t>
            </a:r>
            <a:r>
              <a:rPr lang="it-IT" altLang="it-IT" sz="500" b="1" dirty="0">
                <a:solidFill>
                  <a:schemeClr val="tx1"/>
                </a:solidFill>
                <a:latin typeface="Arial" charset="0"/>
                <a:ea typeface="Times New Roman" pitchFamily="18" charset="0"/>
                <a:cs typeface="Arial" charset="0"/>
              </a:rPr>
              <a:t>SOS</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Flavia Neri</a:t>
            </a:r>
          </a:p>
        </p:txBody>
      </p:sp>
      <p:sp>
        <p:nvSpPr>
          <p:cNvPr id="103" name="AutoShape 4">
            <a:extLst>
              <a:ext uri="{FF2B5EF4-FFF2-40B4-BE49-F238E27FC236}">
                <a16:creationId xmlns:a16="http://schemas.microsoft.com/office/drawing/2014/main" id="{9E5FEF8A-C8C0-45A6-9AD9-A8EE54A243E3}"/>
              </a:ext>
            </a:extLst>
          </p:cNvPr>
          <p:cNvSpPr>
            <a:spLocks noChangeArrowheads="1"/>
          </p:cNvSpPr>
          <p:nvPr/>
        </p:nvSpPr>
        <p:spPr bwMode="auto">
          <a:xfrm>
            <a:off x="7061199" y="6004349"/>
            <a:ext cx="823913" cy="492125"/>
          </a:xfrm>
          <a:prstGeom prst="roundRect">
            <a:avLst>
              <a:gd name="adj" fmla="val 16667"/>
            </a:avLst>
          </a:prstGeom>
          <a:solidFill>
            <a:schemeClr val="accent3">
              <a:lumMod val="40000"/>
              <a:lumOff val="6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RESIDENZE E  SEMIRESIDENZE SCANDIANO</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SOS</a:t>
            </a:r>
          </a:p>
          <a:p>
            <a:pPr algn="ctr" eaLnBrk="1" hangingPunct="1">
              <a:spcBef>
                <a:spcPct val="0"/>
              </a:spcBef>
              <a:buFontTx/>
              <a:buNone/>
              <a:defRPr/>
            </a:pPr>
            <a:r>
              <a:rPr lang="it-IT" altLang="it-IT" sz="500" dirty="0">
                <a:solidFill>
                  <a:schemeClr val="tx1"/>
                </a:solidFill>
                <a:latin typeface="Arial" charset="0"/>
                <a:ea typeface="Times New Roman" pitchFamily="18" charset="0"/>
                <a:cs typeface="Arial" charset="0"/>
              </a:rPr>
              <a:t>vacante</a:t>
            </a:r>
          </a:p>
        </p:txBody>
      </p:sp>
      <p:sp>
        <p:nvSpPr>
          <p:cNvPr id="104" name="AutoShape 4">
            <a:extLst>
              <a:ext uri="{FF2B5EF4-FFF2-40B4-BE49-F238E27FC236}">
                <a16:creationId xmlns:a16="http://schemas.microsoft.com/office/drawing/2014/main" id="{161F0EDF-1835-401A-BE08-8DA7323B404C}"/>
              </a:ext>
            </a:extLst>
          </p:cNvPr>
          <p:cNvSpPr>
            <a:spLocks noChangeArrowheads="1"/>
          </p:cNvSpPr>
          <p:nvPr/>
        </p:nvSpPr>
        <p:spPr bwMode="auto">
          <a:xfrm>
            <a:off x="7054220" y="5432591"/>
            <a:ext cx="1308736" cy="434974"/>
          </a:xfrm>
          <a:prstGeom prst="roundRect">
            <a:avLst>
              <a:gd name="adj" fmla="val 16667"/>
            </a:avLst>
          </a:prstGeom>
          <a:solidFill>
            <a:schemeClr val="accent3">
              <a:lumMod val="40000"/>
              <a:lumOff val="6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SSM MONTECCHIO</a:t>
            </a:r>
          </a:p>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SAN POLO SOS</a:t>
            </a:r>
          </a:p>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Rosanna </a:t>
            </a:r>
            <a:r>
              <a:rPr lang="it-IT" altLang="it-IT" sz="600" dirty="0" err="1">
                <a:solidFill>
                  <a:schemeClr val="tx1"/>
                </a:solidFill>
                <a:latin typeface="Arial" charset="0"/>
                <a:ea typeface="Times New Roman" pitchFamily="18" charset="0"/>
                <a:cs typeface="Arial" charset="0"/>
              </a:rPr>
              <a:t>Favazzo</a:t>
            </a:r>
            <a:endParaRPr lang="it-IT" altLang="it-IT" sz="600" dirty="0">
              <a:solidFill>
                <a:schemeClr val="tx1"/>
              </a:solidFill>
              <a:latin typeface="Arial" charset="0"/>
              <a:ea typeface="Times New Roman" pitchFamily="18" charset="0"/>
              <a:cs typeface="Arial" charset="0"/>
            </a:endParaRPr>
          </a:p>
        </p:txBody>
      </p:sp>
      <p:sp>
        <p:nvSpPr>
          <p:cNvPr id="105" name="AutoShape 4">
            <a:extLst>
              <a:ext uri="{FF2B5EF4-FFF2-40B4-BE49-F238E27FC236}">
                <a16:creationId xmlns:a16="http://schemas.microsoft.com/office/drawing/2014/main" id="{77CB7402-BE85-4789-83E3-EC710CD3AC4D}"/>
              </a:ext>
            </a:extLst>
          </p:cNvPr>
          <p:cNvSpPr>
            <a:spLocks noChangeArrowheads="1"/>
          </p:cNvSpPr>
          <p:nvPr/>
        </p:nvSpPr>
        <p:spPr bwMode="auto">
          <a:xfrm>
            <a:off x="6977062" y="4991497"/>
            <a:ext cx="1123330" cy="350044"/>
          </a:xfrm>
          <a:prstGeom prst="roundRect">
            <a:avLst>
              <a:gd name="adj" fmla="val 16667"/>
            </a:avLst>
          </a:prstGeom>
          <a:solidFill>
            <a:schemeClr val="accent3">
              <a:lumMod val="40000"/>
              <a:lumOff val="6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SSM SCANDIANO </a:t>
            </a:r>
            <a:r>
              <a:rPr lang="it-IT" altLang="it-IT" sz="600" b="1" dirty="0">
                <a:solidFill>
                  <a:schemeClr val="tx1"/>
                </a:solidFill>
                <a:latin typeface="Arial" charset="0"/>
                <a:ea typeface="Times New Roman" pitchFamily="18" charset="0"/>
                <a:cs typeface="Arial" charset="0"/>
              </a:rPr>
              <a:t>SOS</a:t>
            </a:r>
          </a:p>
          <a:p>
            <a:pPr algn="ctr" eaLnBrk="1" hangingPunct="1">
              <a:spcBef>
                <a:spcPct val="0"/>
              </a:spcBef>
              <a:buFontTx/>
              <a:buNone/>
              <a:defRPr/>
            </a:pPr>
            <a:r>
              <a:rPr lang="it-IT" altLang="it-IT" sz="600" dirty="0">
                <a:solidFill>
                  <a:schemeClr val="tx1"/>
                </a:solidFill>
                <a:latin typeface="Arial" charset="0"/>
                <a:ea typeface="Times New Roman" pitchFamily="18" charset="0"/>
                <a:cs typeface="Arial" charset="0"/>
              </a:rPr>
              <a:t>Alessandro Lezza</a:t>
            </a:r>
          </a:p>
        </p:txBody>
      </p:sp>
      <p:cxnSp>
        <p:nvCxnSpPr>
          <p:cNvPr id="106" name="Connettore 1 87">
            <a:extLst>
              <a:ext uri="{FF2B5EF4-FFF2-40B4-BE49-F238E27FC236}">
                <a16:creationId xmlns:a16="http://schemas.microsoft.com/office/drawing/2014/main" id="{431A6E51-D2CC-4918-832F-CA8B4A8CE8C9}"/>
              </a:ext>
            </a:extLst>
          </p:cNvPr>
          <p:cNvCxnSpPr/>
          <p:nvPr/>
        </p:nvCxnSpPr>
        <p:spPr>
          <a:xfrm>
            <a:off x="5795963" y="3795713"/>
            <a:ext cx="0" cy="1804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ttore 2 106">
            <a:extLst>
              <a:ext uri="{FF2B5EF4-FFF2-40B4-BE49-F238E27FC236}">
                <a16:creationId xmlns:a16="http://schemas.microsoft.com/office/drawing/2014/main" id="{4E192FC1-35D7-42E0-B584-175D813362B8}"/>
              </a:ext>
            </a:extLst>
          </p:cNvPr>
          <p:cNvCxnSpPr/>
          <p:nvPr/>
        </p:nvCxnSpPr>
        <p:spPr>
          <a:xfrm flipV="1">
            <a:off x="5791200" y="5611813"/>
            <a:ext cx="1365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ttore 1 107">
            <a:extLst>
              <a:ext uri="{FF2B5EF4-FFF2-40B4-BE49-F238E27FC236}">
                <a16:creationId xmlns:a16="http://schemas.microsoft.com/office/drawing/2014/main" id="{DCB865AC-99BE-4E5F-9CB6-055382103499}"/>
              </a:ext>
            </a:extLst>
          </p:cNvPr>
          <p:cNvCxnSpPr/>
          <p:nvPr/>
        </p:nvCxnSpPr>
        <p:spPr>
          <a:xfrm>
            <a:off x="6783388" y="4375150"/>
            <a:ext cx="0" cy="385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ttore 2 108">
            <a:extLst>
              <a:ext uri="{FF2B5EF4-FFF2-40B4-BE49-F238E27FC236}">
                <a16:creationId xmlns:a16="http://schemas.microsoft.com/office/drawing/2014/main" id="{44CEC870-336D-4FF3-97A2-503D74439935}"/>
              </a:ext>
            </a:extLst>
          </p:cNvPr>
          <p:cNvCxnSpPr/>
          <p:nvPr/>
        </p:nvCxnSpPr>
        <p:spPr>
          <a:xfrm flipV="1">
            <a:off x="6773863" y="4373563"/>
            <a:ext cx="1365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Connettore 2 109">
            <a:extLst>
              <a:ext uri="{FF2B5EF4-FFF2-40B4-BE49-F238E27FC236}">
                <a16:creationId xmlns:a16="http://schemas.microsoft.com/office/drawing/2014/main" id="{7F878DC6-C075-4B14-A6B7-7D3CA63AE795}"/>
              </a:ext>
            </a:extLst>
          </p:cNvPr>
          <p:cNvCxnSpPr/>
          <p:nvPr/>
        </p:nvCxnSpPr>
        <p:spPr>
          <a:xfrm flipV="1">
            <a:off x="6773863" y="4760913"/>
            <a:ext cx="1365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Connettore 1 205">
            <a:extLst>
              <a:ext uri="{FF2B5EF4-FFF2-40B4-BE49-F238E27FC236}">
                <a16:creationId xmlns:a16="http://schemas.microsoft.com/office/drawing/2014/main" id="{468B84A5-57A9-40FA-A76F-858A7C0CB9D7}"/>
              </a:ext>
            </a:extLst>
          </p:cNvPr>
          <p:cNvCxnSpPr/>
          <p:nvPr/>
        </p:nvCxnSpPr>
        <p:spPr>
          <a:xfrm>
            <a:off x="6851650" y="5256213"/>
            <a:ext cx="14288" cy="1047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ttore 2 111">
            <a:extLst>
              <a:ext uri="{FF2B5EF4-FFF2-40B4-BE49-F238E27FC236}">
                <a16:creationId xmlns:a16="http://schemas.microsoft.com/office/drawing/2014/main" id="{FF0350EA-A8BA-42BC-AEFF-62D00D56F8B6}"/>
              </a:ext>
            </a:extLst>
          </p:cNvPr>
          <p:cNvCxnSpPr/>
          <p:nvPr/>
        </p:nvCxnSpPr>
        <p:spPr>
          <a:xfrm>
            <a:off x="6869113" y="6275388"/>
            <a:ext cx="107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Connettore 2 112">
            <a:extLst>
              <a:ext uri="{FF2B5EF4-FFF2-40B4-BE49-F238E27FC236}">
                <a16:creationId xmlns:a16="http://schemas.microsoft.com/office/drawing/2014/main" id="{8680048A-CB10-4969-BF0F-FCEF1D5A04FC}"/>
              </a:ext>
            </a:extLst>
          </p:cNvPr>
          <p:cNvCxnSpPr/>
          <p:nvPr/>
        </p:nvCxnSpPr>
        <p:spPr>
          <a:xfrm>
            <a:off x="6856413" y="5251450"/>
            <a:ext cx="107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Connettore 2 113">
            <a:extLst>
              <a:ext uri="{FF2B5EF4-FFF2-40B4-BE49-F238E27FC236}">
                <a16:creationId xmlns:a16="http://schemas.microsoft.com/office/drawing/2014/main" id="{E95429C2-F7D0-4682-8015-4A72CA28F312}"/>
              </a:ext>
            </a:extLst>
          </p:cNvPr>
          <p:cNvCxnSpPr/>
          <p:nvPr/>
        </p:nvCxnSpPr>
        <p:spPr>
          <a:xfrm flipV="1">
            <a:off x="6659563" y="4560888"/>
            <a:ext cx="1365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Connettore 2 114">
            <a:extLst>
              <a:ext uri="{FF2B5EF4-FFF2-40B4-BE49-F238E27FC236}">
                <a16:creationId xmlns:a16="http://schemas.microsoft.com/office/drawing/2014/main" id="{21AEFC98-54CC-4E6F-A6FE-752F2CB171A8}"/>
              </a:ext>
            </a:extLst>
          </p:cNvPr>
          <p:cNvCxnSpPr/>
          <p:nvPr/>
        </p:nvCxnSpPr>
        <p:spPr>
          <a:xfrm>
            <a:off x="5795963" y="4613275"/>
            <a:ext cx="107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Connettore 2 115">
            <a:extLst>
              <a:ext uri="{FF2B5EF4-FFF2-40B4-BE49-F238E27FC236}">
                <a16:creationId xmlns:a16="http://schemas.microsoft.com/office/drawing/2014/main" id="{7C2102A3-93FB-4681-B808-997C9F4E4AF6}"/>
              </a:ext>
            </a:extLst>
          </p:cNvPr>
          <p:cNvCxnSpPr/>
          <p:nvPr/>
        </p:nvCxnSpPr>
        <p:spPr>
          <a:xfrm flipV="1">
            <a:off x="6865938" y="5629275"/>
            <a:ext cx="152400"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233265"/>
            <a:ext cx="8064360" cy="5915535"/>
          </a:xfrm>
          <a:prstGeom prst="rect">
            <a:avLst/>
          </a:prstGeom>
          <a:noFill/>
          <a:ln>
            <a:solidFill>
              <a:srgbClr val="A63212"/>
            </a:solidFill>
          </a:ln>
        </p:spPr>
        <p:txBody>
          <a:bodyPr anchor="ctr"/>
          <a:lstStyle/>
          <a:p>
            <a:pPr algn="ctr">
              <a:lnSpc>
                <a:spcPct val="100000"/>
              </a:lnSpc>
            </a:pPr>
            <a:r>
              <a:rPr lang="it-IT" b="1" dirty="0"/>
              <a:t>Cosa rappresenta per noi l’ADS</a:t>
            </a:r>
          </a:p>
          <a:p>
            <a:pPr algn="ctr">
              <a:lnSpc>
                <a:spcPct val="100000"/>
              </a:lnSpc>
            </a:pPr>
            <a:r>
              <a:rPr lang="it-IT" b="1" dirty="0"/>
              <a:t>(brevissima disamina storica rivisitata liberamente)</a:t>
            </a:r>
          </a:p>
          <a:p>
            <a:pPr algn="just">
              <a:lnSpc>
                <a:spcPct val="100000"/>
              </a:lnSpc>
            </a:pPr>
            <a:endParaRPr lang="it-IT" dirty="0"/>
          </a:p>
          <a:p>
            <a:pPr marL="285750" indent="-285750" algn="just" fontAlgn="base">
              <a:buFontTx/>
              <a:buChar char="-"/>
            </a:pPr>
            <a:r>
              <a:rPr lang="it-IT" b="1" i="0" dirty="0">
                <a:solidFill>
                  <a:srgbClr val="333333"/>
                </a:solidFill>
                <a:effectLst/>
                <a:latin typeface="Karla"/>
              </a:rPr>
              <a:t>Legge 180/1978</a:t>
            </a:r>
            <a:r>
              <a:rPr lang="it-IT" i="0" dirty="0">
                <a:solidFill>
                  <a:srgbClr val="333333"/>
                </a:solidFill>
                <a:effectLst/>
                <a:latin typeface="Karla"/>
              </a:rPr>
              <a:t> : la legge sulla riforma dell’assistenza psichiatrica </a:t>
            </a:r>
            <a:r>
              <a:rPr lang="it-IT" b="0" i="0" dirty="0">
                <a:solidFill>
                  <a:srgbClr val="333333"/>
                </a:solidFill>
                <a:effectLst/>
                <a:latin typeface="Karla"/>
              </a:rPr>
              <a:t>prevede, tra i punti qualificanti, la limitazione degli interventi senza consenso e la promozione di una recovery (</a:t>
            </a:r>
            <a:r>
              <a:rPr lang="it-IT" b="0" i="0" dirty="0" err="1">
                <a:solidFill>
                  <a:srgbClr val="333333"/>
                </a:solidFill>
                <a:effectLst/>
                <a:latin typeface="Karla"/>
              </a:rPr>
              <a:t>ri</a:t>
            </a:r>
            <a:r>
              <a:rPr lang="it-IT" b="0" i="0" dirty="0">
                <a:solidFill>
                  <a:srgbClr val="333333"/>
                </a:solidFill>
                <a:effectLst/>
                <a:latin typeface="Karla"/>
              </a:rPr>
              <a:t>-appropriarsi di una qualità di vita gratificante in autonomia) mediante l’implementazione della capacità di agire del paziente, e la limitazione dell’applicazione di norme previste dal codice civile, come Interdizione e Inabilitazione, limitative di alcuni fondamentali diritti individuali. L’utente (il paziente, lo chiameremo da ora in poi utente) assieme alle sue abilità e capacità, è il principale e strategico alleato nel percorso di cura.</a:t>
            </a:r>
          </a:p>
          <a:p>
            <a:pPr marL="285750" indent="-285750" algn="just" fontAlgn="base">
              <a:buFontTx/>
              <a:buChar char="-"/>
            </a:pPr>
            <a:endParaRPr lang="it-IT" b="0" i="0" dirty="0">
              <a:solidFill>
                <a:srgbClr val="333333"/>
              </a:solidFill>
              <a:effectLst/>
              <a:latin typeface="Karla"/>
            </a:endParaRPr>
          </a:p>
          <a:p>
            <a:pPr marL="285750" indent="-285750" algn="just" fontAlgn="base">
              <a:buFontTx/>
              <a:buChar char="-"/>
            </a:pPr>
            <a:r>
              <a:rPr lang="it-IT" b="0" i="0" dirty="0">
                <a:solidFill>
                  <a:srgbClr val="333333"/>
                </a:solidFill>
                <a:effectLst/>
                <a:latin typeface="Karla"/>
              </a:rPr>
              <a:t> </a:t>
            </a:r>
            <a:r>
              <a:rPr lang="it-IT" b="1" i="0" dirty="0">
                <a:solidFill>
                  <a:srgbClr val="333333"/>
                </a:solidFill>
                <a:effectLst/>
                <a:latin typeface="Karla"/>
              </a:rPr>
              <a:t>Legge 6/2004 </a:t>
            </a:r>
            <a:r>
              <a:rPr lang="it-IT" i="0" dirty="0">
                <a:solidFill>
                  <a:srgbClr val="333333"/>
                </a:solidFill>
                <a:effectLst/>
                <a:latin typeface="Karla"/>
              </a:rPr>
              <a:t>: la formula dell’ADS viene configurarsi come la forma</a:t>
            </a:r>
            <a:r>
              <a:rPr lang="it-IT" b="0" i="0" dirty="0">
                <a:solidFill>
                  <a:srgbClr val="333333"/>
                </a:solidFill>
                <a:effectLst/>
                <a:latin typeface="Karla"/>
              </a:rPr>
              <a:t> di tutela più agile e rispettosa per </a:t>
            </a:r>
            <a:r>
              <a:rPr lang="it-IT" b="0" i="1" dirty="0">
                <a:solidFill>
                  <a:srgbClr val="333333"/>
                </a:solidFill>
                <a:effectLst/>
                <a:latin typeface="Karla"/>
              </a:rPr>
              <a:t>‘le persone prive in tutto o in parte di autonomia’.</a:t>
            </a:r>
          </a:p>
          <a:p>
            <a:pPr marL="285750" indent="-285750" algn="just" fontAlgn="base">
              <a:buFontTx/>
              <a:buChar char="-"/>
            </a:pPr>
            <a:endParaRPr lang="it-IT" i="1" dirty="0">
              <a:solidFill>
                <a:srgbClr val="333333"/>
              </a:solidFill>
              <a:latin typeface="Karla"/>
            </a:endParaRPr>
          </a:p>
          <a:p>
            <a:pPr marL="285750" indent="-285750" algn="just" fontAlgn="base">
              <a:buFontTx/>
              <a:buChar char="-"/>
            </a:pPr>
            <a:r>
              <a:rPr lang="it-IT" b="0" dirty="0">
                <a:solidFill>
                  <a:srgbClr val="333333"/>
                </a:solidFill>
                <a:effectLst/>
                <a:latin typeface="Karla"/>
              </a:rPr>
              <a:t>I nostri utenti sono persone che, in ragione del disagio psichico che attraversano per un certo periodo (brevissimo, breve, medio, lungo tutta la vita, non possiamo mai prevederlo al 100%), sono in parte o in tutto prive della capacità di scegliere e di autodeterminarsi, e per tal motivo non funzionano al meglio e non si godono quello che hanno.</a:t>
            </a:r>
          </a:p>
          <a:p>
            <a:pPr algn="just" fontAlgn="base"/>
            <a:endParaRPr lang="it-IT" b="0" dirty="0">
              <a:solidFill>
                <a:srgbClr val="333333"/>
              </a:solidFill>
              <a:effectLst/>
              <a:latin typeface="Karla"/>
            </a:endParaRPr>
          </a:p>
          <a:p>
            <a:pPr marL="285750" indent="-285750" algn="just" fontAlgn="base">
              <a:buFontTx/>
              <a:buChar char="-"/>
            </a:pPr>
            <a:endParaRPr lang="it-IT" b="0" dirty="0">
              <a:solidFill>
                <a:srgbClr val="333333"/>
              </a:solidFill>
              <a:effectLst/>
              <a:latin typeface="Karla"/>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5</a:t>
            </a:fld>
            <a:endParaRPr/>
          </a:p>
        </p:txBody>
      </p:sp>
    </p:spTree>
    <p:extLst>
      <p:ext uri="{BB962C8B-B14F-4D97-AF65-F5344CB8AC3E}">
        <p14:creationId xmlns:p14="http://schemas.microsoft.com/office/powerpoint/2010/main" val="508621429"/>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532440"/>
            <a:ext cx="8064360" cy="5616360"/>
          </a:xfrm>
          <a:prstGeom prst="rect">
            <a:avLst/>
          </a:prstGeom>
          <a:noFill/>
          <a:ln>
            <a:solidFill>
              <a:srgbClr val="A63212"/>
            </a:solidFill>
          </a:ln>
        </p:spPr>
        <p:txBody>
          <a:bodyPr anchor="ctr"/>
          <a:lstStyle/>
          <a:p>
            <a:pPr algn="ctr">
              <a:lnSpc>
                <a:spcPct val="100000"/>
              </a:lnSpc>
            </a:pPr>
            <a:r>
              <a:rPr lang="it-IT" b="1" dirty="0"/>
              <a:t>Cosa rappresenta per noi l’ADS</a:t>
            </a:r>
          </a:p>
          <a:p>
            <a:pPr algn="ctr">
              <a:lnSpc>
                <a:spcPct val="100000"/>
              </a:lnSpc>
            </a:pPr>
            <a:r>
              <a:rPr lang="it-IT" b="1" dirty="0"/>
              <a:t>(brevissima disamina storica rivisitata liberamente)</a:t>
            </a:r>
          </a:p>
          <a:p>
            <a:pPr algn="just">
              <a:lnSpc>
                <a:spcPct val="100000"/>
              </a:lnSpc>
            </a:pPr>
            <a:endParaRPr lang="it-IT" dirty="0"/>
          </a:p>
          <a:p>
            <a:pPr marL="285750" indent="-285750" algn="just" fontAlgn="base">
              <a:buFontTx/>
              <a:buChar char="-"/>
            </a:pPr>
            <a:r>
              <a:rPr lang="it-IT" i="0" dirty="0">
                <a:solidFill>
                  <a:srgbClr val="333333"/>
                </a:solidFill>
                <a:effectLst/>
                <a:latin typeface="Karla"/>
              </a:rPr>
              <a:t>La mission che caratterizza un servizio sanitario come il nostro, è quella di cercare di raggiungere assieme ai nostri utenti la qualità di vita migliore che possano sperimentare, svincolati il più possibile dalle limitazioni al loro funzionamento, ‘imposte’ dal disagio psichico sottostante.</a:t>
            </a:r>
          </a:p>
          <a:p>
            <a:pPr marL="285750" indent="-285750" algn="just" fontAlgn="base">
              <a:buFontTx/>
              <a:buChar char="-"/>
            </a:pPr>
            <a:endParaRPr lang="it-IT" b="0" i="0" dirty="0">
              <a:solidFill>
                <a:srgbClr val="333333"/>
              </a:solidFill>
              <a:effectLst/>
              <a:latin typeface="Karla"/>
            </a:endParaRPr>
          </a:p>
          <a:p>
            <a:pPr marL="285750" indent="-285750" algn="just" fontAlgn="base">
              <a:buFontTx/>
              <a:buChar char="-"/>
            </a:pPr>
            <a:r>
              <a:rPr lang="it-IT" dirty="0">
                <a:solidFill>
                  <a:srgbClr val="333333"/>
                </a:solidFill>
                <a:latin typeface="Karla"/>
              </a:rPr>
              <a:t>Nell’ambito di questa cornice pensiamo all’ADS come ad un </a:t>
            </a:r>
            <a:r>
              <a:rPr lang="it-IT" b="1" u="sng" dirty="0">
                <a:solidFill>
                  <a:srgbClr val="333333"/>
                </a:solidFill>
                <a:latin typeface="Karla"/>
              </a:rPr>
              <a:t>alleato nel percorso di cura e recovery</a:t>
            </a:r>
            <a:r>
              <a:rPr lang="it-IT" dirty="0">
                <a:solidFill>
                  <a:srgbClr val="333333"/>
                </a:solidFill>
                <a:latin typeface="Karla"/>
              </a:rPr>
              <a:t>. </a:t>
            </a:r>
          </a:p>
          <a:p>
            <a:pPr marL="285750" indent="-285750" algn="just" fontAlgn="base">
              <a:buFontTx/>
              <a:buChar char="-"/>
            </a:pPr>
            <a:endParaRPr lang="it-IT" dirty="0">
              <a:solidFill>
                <a:srgbClr val="333333"/>
              </a:solidFill>
              <a:latin typeface="Karla"/>
            </a:endParaRPr>
          </a:p>
          <a:p>
            <a:pPr marL="285750" indent="-285750" algn="just" fontAlgn="base">
              <a:buFontTx/>
              <a:buChar char="-"/>
            </a:pPr>
            <a:r>
              <a:rPr lang="it-IT" dirty="0">
                <a:solidFill>
                  <a:srgbClr val="333333"/>
                </a:solidFill>
                <a:latin typeface="Karla"/>
              </a:rPr>
              <a:t>Gli altri attori di questo percorso sono: l’utente, il sistema famigliare che circonda l’utente, le interfacce socio-sanitarie ed educative con le quali l’utente nel suo percorso di vita trova a dovere (o scegliere</a:t>
            </a:r>
            <a:r>
              <a:rPr lang="it-IT" dirty="0" smtClean="0">
                <a:solidFill>
                  <a:srgbClr val="333333"/>
                </a:solidFill>
                <a:latin typeface="Karla"/>
              </a:rPr>
              <a:t>) </a:t>
            </a:r>
            <a:r>
              <a:rPr lang="it-IT" dirty="0">
                <a:solidFill>
                  <a:srgbClr val="333333"/>
                </a:solidFill>
                <a:latin typeface="Karla"/>
              </a:rPr>
              <a:t>interagire.</a:t>
            </a:r>
            <a:endParaRPr lang="it-IT" b="1" u="sng" dirty="0">
              <a:solidFill>
                <a:srgbClr val="333333"/>
              </a:solidFill>
              <a:effectLst/>
              <a:latin typeface="Karla"/>
            </a:endParaRPr>
          </a:p>
          <a:p>
            <a:pPr algn="just" fontAlgn="base"/>
            <a:endParaRPr lang="it-IT" b="0" dirty="0">
              <a:solidFill>
                <a:srgbClr val="333333"/>
              </a:solidFill>
              <a:effectLst/>
              <a:latin typeface="Karla"/>
            </a:endParaRPr>
          </a:p>
          <a:p>
            <a:pPr marL="285750" indent="-285750" algn="just" fontAlgn="base">
              <a:buFontTx/>
              <a:buChar char="-"/>
            </a:pPr>
            <a:endParaRPr lang="it-IT" b="0" dirty="0">
              <a:solidFill>
                <a:srgbClr val="333333"/>
              </a:solidFill>
              <a:effectLst/>
              <a:latin typeface="Karla"/>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6</a:t>
            </a:fld>
            <a:endParaRPr/>
          </a:p>
        </p:txBody>
      </p:sp>
    </p:spTree>
    <p:extLst>
      <p:ext uri="{BB962C8B-B14F-4D97-AF65-F5344CB8AC3E}">
        <p14:creationId xmlns:p14="http://schemas.microsoft.com/office/powerpoint/2010/main" val="2066718295"/>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532440"/>
            <a:ext cx="8064360" cy="5616360"/>
          </a:xfrm>
          <a:prstGeom prst="rect">
            <a:avLst/>
          </a:prstGeom>
          <a:noFill/>
          <a:ln>
            <a:solidFill>
              <a:srgbClr val="A63212"/>
            </a:solidFill>
          </a:ln>
        </p:spPr>
        <p:txBody>
          <a:bodyPr anchor="ctr"/>
          <a:lstStyle/>
          <a:p>
            <a:pPr algn="ctr">
              <a:lnSpc>
                <a:spcPct val="100000"/>
              </a:lnSpc>
            </a:pPr>
            <a:r>
              <a:rPr lang="it-IT" b="1" dirty="0"/>
              <a:t>Per questo riteniamo utile sottoporvi due tipologie di utenti:</a:t>
            </a:r>
          </a:p>
          <a:p>
            <a:pPr algn="ctr">
              <a:lnSpc>
                <a:spcPct val="100000"/>
              </a:lnSpc>
            </a:pPr>
            <a:endParaRPr lang="it-IT" b="1" dirty="0"/>
          </a:p>
          <a:p>
            <a:pPr marL="285750" indent="-285750" algn="just">
              <a:lnSpc>
                <a:spcPct val="100000"/>
              </a:lnSpc>
              <a:buFontTx/>
              <a:buChar char="-"/>
            </a:pPr>
            <a:r>
              <a:rPr lang="it-IT" dirty="0"/>
              <a:t>una per la quale il Servizio si è fatto promotore dell’attivazione del percorso per l’allestimento della figura dell’ADS, in ragione della necessità di vicariare l’assenza della libera capacità di orientarsi in un percorso sanitario e amministrativo da parte dell’utente e del sistema in cui è immerso (in ragione del disagio psichico sottostante), nelle determinazioni amministrative e sanitarie;</a:t>
            </a:r>
          </a:p>
          <a:p>
            <a:pPr marL="285750" indent="-285750" algn="just">
              <a:lnSpc>
                <a:spcPct val="100000"/>
              </a:lnSpc>
              <a:buFontTx/>
              <a:buChar char="-"/>
            </a:pPr>
            <a:r>
              <a:rPr lang="it-IT" dirty="0"/>
              <a:t>una per le quali il Servizio ha stimolato l’utente (e il sistema famigliare) a fare ricorso in autonomia all’istituzione della figura dell’ADS, stando la capacità di comprendere il valore aggiunto dato dall’allestimento di questa figura alla generazione e mantenimento di un funzionamento ‘libero’ dai vincoli posti dal disagio psichico.</a:t>
            </a:r>
          </a:p>
          <a:p>
            <a:pPr marL="285750" indent="-285750" algn="just">
              <a:lnSpc>
                <a:spcPct val="100000"/>
              </a:lnSpc>
              <a:buFontTx/>
              <a:buChar char="-"/>
            </a:pPr>
            <a:endParaRPr lang="it-IT" dirty="0"/>
          </a:p>
          <a:p>
            <a:pPr marL="285750" indent="-285750" algn="just">
              <a:lnSpc>
                <a:spcPct val="100000"/>
              </a:lnSpc>
              <a:buFontTx/>
              <a:buChar char="-"/>
            </a:pPr>
            <a:r>
              <a:rPr lang="it-IT" dirty="0"/>
              <a:t>In ultimo, vorremmo darvi testimonianza di una pratica che stiamo intraprendendo assieme a una utente, impegnativa per il lavorio integrato con le svariate interfacce (famigliari, giuridiche, sanitarie, utente stessa in primis) nell’immediato ma foriera di ‘alta percentuale di ottenere il risultato’ e quindi utile nella recovery dell’utente.</a:t>
            </a:r>
          </a:p>
          <a:p>
            <a:pPr marL="285750" indent="-285750" algn="just" fontAlgn="base">
              <a:buFontTx/>
              <a:buChar char="-"/>
            </a:pPr>
            <a:endParaRPr lang="it-IT" b="0" dirty="0">
              <a:solidFill>
                <a:srgbClr val="333333"/>
              </a:solidFill>
              <a:effectLst/>
              <a:latin typeface="Karla"/>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7</a:t>
            </a:fld>
            <a:endParaRPr/>
          </a:p>
        </p:txBody>
      </p:sp>
    </p:spTree>
    <p:extLst>
      <p:ext uri="{BB962C8B-B14F-4D97-AF65-F5344CB8AC3E}">
        <p14:creationId xmlns:p14="http://schemas.microsoft.com/office/powerpoint/2010/main" val="3523270724"/>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532440"/>
            <a:ext cx="8064360" cy="5616360"/>
          </a:xfrm>
          <a:prstGeom prst="rect">
            <a:avLst/>
          </a:prstGeom>
          <a:noFill/>
          <a:ln>
            <a:solidFill>
              <a:srgbClr val="A63212"/>
            </a:solidFill>
          </a:ln>
        </p:spPr>
        <p:txBody>
          <a:bodyPr anchor="ctr"/>
          <a:lstStyle/>
          <a:p>
            <a:pPr algn="ctr">
              <a:lnSpc>
                <a:spcPct val="100000"/>
              </a:lnSpc>
            </a:pPr>
            <a:endParaRPr lang="it-IT" b="1" dirty="0"/>
          </a:p>
          <a:p>
            <a:pPr algn="ctr">
              <a:lnSpc>
                <a:spcPct val="100000"/>
              </a:lnSpc>
            </a:pPr>
            <a:r>
              <a:rPr lang="it-IT" sz="1600" b="1" dirty="0"/>
              <a:t>Tappe, relazioni, significati di una richiesta di ADS urgente, avanzata dal Servizio, per prestare consenso alle cure in giovane utente sofferente di AN e grave disagio psichico</a:t>
            </a:r>
          </a:p>
          <a:p>
            <a:pPr algn="ctr">
              <a:lnSpc>
                <a:spcPct val="100000"/>
              </a:lnSpc>
            </a:pPr>
            <a:endParaRPr lang="it-IT" sz="1600" b="1" dirty="0"/>
          </a:p>
          <a:p>
            <a:pPr marL="285750" indent="-285750" algn="just">
              <a:lnSpc>
                <a:spcPct val="100000"/>
              </a:lnSpc>
              <a:buFontTx/>
              <a:buChar char="-"/>
            </a:pPr>
            <a:r>
              <a:rPr lang="it-IT" sz="1600" dirty="0" smtClean="0"/>
              <a:t>G, </a:t>
            </a:r>
            <a:r>
              <a:rPr lang="it-IT" sz="1600" dirty="0"/>
              <a:t>20 anni, dg AN ‘cronica’ e strutturata, in </a:t>
            </a:r>
            <a:r>
              <a:rPr lang="it-IT" sz="1600" dirty="0" err="1"/>
              <a:t>comorbile</a:t>
            </a:r>
            <a:r>
              <a:rPr lang="it-IT" sz="1600" dirty="0"/>
              <a:t> con funzionamento personologico rigido. In corso approfondimenti per puntualizzazione dg nell’ambito della psicosi/esiti di trauma maggiore/altro.</a:t>
            </a:r>
          </a:p>
          <a:p>
            <a:pPr algn="just">
              <a:lnSpc>
                <a:spcPct val="100000"/>
              </a:lnSpc>
            </a:pPr>
            <a:endParaRPr lang="it-IT" sz="1600" dirty="0"/>
          </a:p>
          <a:p>
            <a:pPr marL="285750" indent="-285750" algn="just">
              <a:lnSpc>
                <a:spcPct val="100000"/>
              </a:lnSpc>
              <a:buFontTx/>
              <a:buChar char="-"/>
            </a:pPr>
            <a:r>
              <a:rPr lang="it-IT" sz="1600" dirty="0" smtClean="0"/>
              <a:t>Fine 2021, </a:t>
            </a:r>
            <a:r>
              <a:rPr lang="it-IT" sz="1600" dirty="0"/>
              <a:t>grave peggioramento del quadro psichico e internistico. Strumenti a </a:t>
            </a:r>
            <a:r>
              <a:rPr lang="it-IT" sz="1600" dirty="0" smtClean="0"/>
              <a:t>disposizione del servizio risultano </a:t>
            </a:r>
            <a:r>
              <a:rPr lang="it-IT" sz="1600" dirty="0"/>
              <a:t>sufficienti alla cura e alla recovery. Decisione da parte del servizio di fare ricorso urgente per nomina di ADS.</a:t>
            </a:r>
          </a:p>
          <a:p>
            <a:pPr algn="just">
              <a:lnSpc>
                <a:spcPct val="100000"/>
              </a:lnSpc>
            </a:pPr>
            <a:endParaRPr lang="it-IT" sz="1600" dirty="0"/>
          </a:p>
          <a:p>
            <a:pPr marL="285750" indent="-285750" algn="just">
              <a:lnSpc>
                <a:spcPct val="100000"/>
              </a:lnSpc>
              <a:buFontTx/>
              <a:buChar char="-"/>
            </a:pPr>
            <a:r>
              <a:rPr lang="it-IT" sz="1600" dirty="0"/>
              <a:t>Relazione al Giudice Tutelare da parte della referente psichiatra: </a:t>
            </a:r>
            <a:r>
              <a:rPr lang="it-IT" sz="1600" i="1" dirty="0"/>
              <a:t>‘C</a:t>
            </a:r>
            <a:r>
              <a:rPr lang="it-IT" sz="1600" i="1" dirty="0">
                <a:effectLst/>
                <a:latin typeface="Calibri" panose="020F0502020204030204" pitchFamily="34" charset="0"/>
                <a:ea typeface="Calibri" panose="020F0502020204030204" pitchFamily="34" charset="0"/>
                <a:cs typeface="Times New Roman" panose="02020603050405020304" pitchFamily="18" charset="0"/>
              </a:rPr>
              <a:t>on la presente sono a rappresentare la situazione clinica e anamnestica della sig.ra G.V., di anni 20, affetta da anoressia nervosa ed in carico al Centro per i disturbi del comportamento alimentare di Reggio Emilia </a:t>
            </a:r>
            <a:r>
              <a:rPr lang="it-IT" sz="1600" i="1" dirty="0" smtClean="0">
                <a:effectLst/>
                <a:latin typeface="Calibri" panose="020F0502020204030204" pitchFamily="34" charset="0"/>
                <a:ea typeface="Calibri" panose="020F0502020204030204" pitchFamily="34" charset="0"/>
                <a:cs typeface="Times New Roman" panose="02020603050405020304" pitchFamily="18" charset="0"/>
              </a:rPr>
              <a:t>dal </a:t>
            </a:r>
            <a:r>
              <a:rPr lang="it-IT" sz="1600" i="1" dirty="0">
                <a:effectLst/>
                <a:latin typeface="Calibri" panose="020F0502020204030204" pitchFamily="34" charset="0"/>
                <a:ea typeface="Calibri" panose="020F0502020204030204" pitchFamily="34" charset="0"/>
                <a:cs typeface="Times New Roman" panose="02020603050405020304" pitchFamily="18" charset="0"/>
              </a:rPr>
              <a:t>2015. Precedentemente seguita dal Servizio di </a:t>
            </a:r>
            <a:r>
              <a:rPr lang="it-IT" sz="1600" i="1" dirty="0" err="1">
                <a:effectLst/>
                <a:latin typeface="Calibri" panose="020F0502020204030204" pitchFamily="34" charset="0"/>
                <a:ea typeface="Calibri" panose="020F0502020204030204" pitchFamily="34" charset="0"/>
                <a:cs typeface="Times New Roman" panose="02020603050405020304" pitchFamily="18" charset="0"/>
              </a:rPr>
              <a:t>Neuropsichatria</a:t>
            </a:r>
            <a:r>
              <a:rPr lang="it-IT" sz="1600" i="1" dirty="0">
                <a:effectLst/>
                <a:latin typeface="Calibri" panose="020F0502020204030204" pitchFamily="34" charset="0"/>
                <a:ea typeface="Calibri" panose="020F0502020204030204" pitchFamily="34" charset="0"/>
                <a:cs typeface="Times New Roman" panose="02020603050405020304" pitchFamily="18" charset="0"/>
              </a:rPr>
              <a:t> infantile dal 2010, in quanto i primi sintomi del disturbo risalgano a quando G. aveva 9 anni. Nelle ultime settimane, le condizioni psicofisiche della paziente sono repentinamente peggiorate, tanto da richiedere un ricovero in data 20/10/2021 presso il reparto XY dell’Ospedale Santa Maria Nuova di Reggio Emilia per stato di disidratazione e grave malnutrizione in disturbo dell'alimentazione. </a:t>
            </a:r>
          </a:p>
          <a:p>
            <a:pPr marL="285750" indent="-285750" algn="just">
              <a:lnSpc>
                <a:spcPct val="100000"/>
              </a:lnSpc>
              <a:buFontTx/>
              <a:buChar char="-"/>
            </a:pPr>
            <a:endParaRPr lang="it-IT" i="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fontAlgn="base">
              <a:buFontTx/>
              <a:buChar char="-"/>
            </a:pPr>
            <a:endParaRPr lang="it-IT" b="0" dirty="0">
              <a:solidFill>
                <a:srgbClr val="333333"/>
              </a:solidFill>
              <a:effectLst/>
              <a:latin typeface="Karla"/>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8</a:t>
            </a:fld>
            <a:endParaRPr/>
          </a:p>
        </p:txBody>
      </p:sp>
    </p:spTree>
    <p:extLst>
      <p:ext uri="{BB962C8B-B14F-4D97-AF65-F5344CB8AC3E}">
        <p14:creationId xmlns:p14="http://schemas.microsoft.com/office/powerpoint/2010/main" val="4261513909"/>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551520" y="532440"/>
            <a:ext cx="8064360" cy="5616360"/>
          </a:xfrm>
          <a:prstGeom prst="rect">
            <a:avLst/>
          </a:prstGeom>
          <a:noFill/>
          <a:ln>
            <a:solidFill>
              <a:srgbClr val="A63212"/>
            </a:solidFill>
          </a:ln>
        </p:spPr>
        <p:txBody>
          <a:bodyPr anchor="ctr"/>
          <a:lstStyle/>
          <a:p>
            <a:pPr algn="ctr">
              <a:lnSpc>
                <a:spcPct val="100000"/>
              </a:lnSpc>
            </a:pPr>
            <a:endParaRPr lang="it-IT" b="1" dirty="0"/>
          </a:p>
          <a:p>
            <a:pPr algn="ctr">
              <a:lnSpc>
                <a:spcPct val="100000"/>
              </a:lnSpc>
            </a:pPr>
            <a:endParaRPr lang="it-IT" b="1" dirty="0"/>
          </a:p>
          <a:p>
            <a:pPr marL="285750" indent="-285750" algn="just">
              <a:lnSpc>
                <a:spcPct val="100000"/>
              </a:lnSpc>
              <a:buFontTx/>
              <a:buChar char="-"/>
            </a:pPr>
            <a:r>
              <a:rPr lang="it-IT" sz="1800" i="1" dirty="0">
                <a:effectLst/>
                <a:latin typeface="Calibri" panose="020F0502020204030204" pitchFamily="34" charset="0"/>
                <a:ea typeface="Calibri" panose="020F0502020204030204" pitchFamily="34" charset="0"/>
                <a:cs typeface="Times New Roman" panose="02020603050405020304" pitchFamily="18" charset="0"/>
              </a:rPr>
              <a:t>Visto il rifiuto del posizionamento del sondino naso-gastrico e la richiesta di dimissione da parte della paziente, </a:t>
            </a:r>
            <a:r>
              <a:rPr lang="it-IT" sz="1800" i="1" dirty="0" smtClean="0">
                <a:effectLst/>
                <a:latin typeface="Calibri" panose="020F0502020204030204" pitchFamily="34" charset="0"/>
                <a:ea typeface="Calibri" panose="020F0502020204030204" pitchFamily="34" charset="0"/>
                <a:cs typeface="Times New Roman" panose="02020603050405020304" pitchFamily="18" charset="0"/>
              </a:rPr>
              <a:t>a fine ottobre dopo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colloquio collegiale in presenza del </a:t>
            </a:r>
            <a:r>
              <a:rPr lang="it-IT" sz="1800" i="1" dirty="0" smtClean="0">
                <a:effectLst/>
                <a:latin typeface="Calibri" panose="020F0502020204030204" pitchFamily="34" charset="0"/>
                <a:ea typeface="Calibri" panose="020F0502020204030204" pitchFamily="34" charset="0"/>
                <a:cs typeface="Times New Roman" panose="02020603050405020304" pitchFamily="18" charset="0"/>
              </a:rPr>
              <a:t>Primario, del Rianimatore, e della Direzione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Sanitaria </a:t>
            </a:r>
            <a:r>
              <a:rPr lang="it-IT" sz="1800" i="1" dirty="0" smtClean="0">
                <a:effectLst/>
                <a:latin typeface="Calibri" panose="020F0502020204030204" pitchFamily="34" charset="0"/>
                <a:ea typeface="Calibri" panose="020F0502020204030204" pitchFamily="34" charset="0"/>
                <a:cs typeface="Times New Roman" panose="02020603050405020304" pitchFamily="18" charset="0"/>
              </a:rPr>
              <a:t>si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concordava per dimissione </a:t>
            </a:r>
            <a:r>
              <a:rPr lang="it-IT" sz="1800" i="1" dirty="0" smtClean="0">
                <a:effectLst/>
                <a:latin typeface="Calibri" panose="020F0502020204030204" pitchFamily="34" charset="0"/>
                <a:ea typeface="Calibri" panose="020F0502020204030204" pitchFamily="34" charset="0"/>
                <a:cs typeface="Times New Roman" panose="02020603050405020304" pitchFamily="18" charset="0"/>
              </a:rPr>
              <a:t>volontaria al domicilio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con indicazione a monitoraggio intensivo presso il Centro DCA e l’ambulatorio dello specialista cardiologo </a:t>
            </a:r>
            <a:r>
              <a:rPr lang="it-IT" sz="1800"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t-IT"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endParaRPr lang="it-IT" sz="1800" i="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Tx/>
              <a:buChar char="-"/>
            </a:pPr>
            <a:r>
              <a:rPr lang="it-IT" sz="1800" i="1" dirty="0">
                <a:effectLst/>
                <a:latin typeface="Calibri" panose="020F0502020204030204" pitchFamily="34" charset="0"/>
                <a:ea typeface="Calibri" panose="020F0502020204030204" pitchFamily="34" charset="0"/>
                <a:cs typeface="Times New Roman" panose="02020603050405020304" pitchFamily="18" charset="0"/>
              </a:rPr>
              <a:t>Dal punto di vista psicopatologico la paziente non presenta nell’attualità grossolane alterazioni formali del pensiero da ricondursi alla sfera psicotica. Tuttavia, le condizioni cognitive sono influenzate dal gravo stato di malnutrizione: G. </a:t>
            </a:r>
            <a:r>
              <a:rPr lang="it-IT" sz="1800" i="1" dirty="0" smtClean="0">
                <a:effectLst/>
                <a:latin typeface="Calibri" panose="020F0502020204030204" pitchFamily="34" charset="0"/>
                <a:ea typeface="Calibri" panose="020F0502020204030204" pitchFamily="34" charset="0"/>
                <a:cs typeface="Times New Roman" panose="02020603050405020304" pitchFamily="18" charset="0"/>
              </a:rPr>
              <a:t>non presenza la capacità di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autodeterminarsi in modo adeguato e di intraprendere decisioni per la sua salute psicofisica, non essendo in grado di effettuare un corretto esame di realtà. Questa condizione non le permette infatti di attenersi alle indicazioni medico-nutrizionali necessarie per uscire dalla condizione di pericolo di vita attuale, minimizzandone la gravità e non fornendo il consenso a nutrizione artificiale. L’ipotesi di un incremento ponderale o di posizionamento del sondino nasogastrico viene vissuta come fortemente angosciante, tanto che G. afferma che “piuttosto preferirebbe morire”.</a:t>
            </a:r>
          </a:p>
          <a:p>
            <a:pPr marL="285750" indent="-285750" algn="just">
              <a:lnSpc>
                <a:spcPct val="100000"/>
              </a:lnSpc>
              <a:buFontTx/>
              <a:buChar char="-"/>
            </a:pPr>
            <a:endParaRPr lang="it-IT" sz="1800" i="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0000"/>
              </a:lnSpc>
              <a:buFontTx/>
              <a:buChar char="-"/>
            </a:pPr>
            <a:endParaRPr lang="it-IT" sz="1800" i="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fontAlgn="base">
              <a:buFontTx/>
              <a:buChar char="-"/>
            </a:pPr>
            <a:endParaRPr lang="it-IT" b="0" dirty="0">
              <a:solidFill>
                <a:srgbClr val="333333"/>
              </a:solidFill>
              <a:effectLst/>
              <a:latin typeface="Karla"/>
            </a:endParaRPr>
          </a:p>
        </p:txBody>
      </p:sp>
      <p:sp>
        <p:nvSpPr>
          <p:cNvPr id="297" name="TextShape 2"/>
          <p:cNvSpPr txBox="1"/>
          <p:nvPr/>
        </p:nvSpPr>
        <p:spPr>
          <a:xfrm>
            <a:off x="6459120" y="6148800"/>
            <a:ext cx="2133360" cy="364680"/>
          </a:xfrm>
          <a:prstGeom prst="rect">
            <a:avLst/>
          </a:prstGeom>
          <a:noFill/>
          <a:ln>
            <a:noFill/>
          </a:ln>
        </p:spPr>
        <p:txBody>
          <a:bodyPr anchor="ctr"/>
          <a:lstStyle/>
          <a:p>
            <a:pPr algn="r">
              <a:lnSpc>
                <a:spcPct val="100000"/>
              </a:lnSpc>
            </a:pPr>
            <a:fld id="{0266C3D5-F3C2-41F7-9826-74CEB01DDA1B}" type="slidenum">
              <a:rPr lang="it-IT" sz="1400" strike="noStrike">
                <a:solidFill>
                  <a:srgbClr val="808080"/>
                </a:solidFill>
                <a:latin typeface="Rage Italic"/>
              </a:rPr>
              <a:t>9</a:t>
            </a:fld>
            <a:endParaRPr/>
          </a:p>
        </p:txBody>
      </p:sp>
    </p:spTree>
    <p:extLst>
      <p:ext uri="{BB962C8B-B14F-4D97-AF65-F5344CB8AC3E}">
        <p14:creationId xmlns:p14="http://schemas.microsoft.com/office/powerpoint/2010/main" val="1457152081"/>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1883</Words>
  <Application>Microsoft Office PowerPoint</Application>
  <PresentationFormat>Presentazione su schermo (4:3)</PresentationFormat>
  <Paragraphs>204</Paragraphs>
  <Slides>14</Slides>
  <Notes>0</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14</vt:i4>
      </vt:variant>
    </vt:vector>
  </HeadingPairs>
  <TitlesOfParts>
    <vt:vector size="26" baseType="lpstr">
      <vt:lpstr>Arial</vt:lpstr>
      <vt:lpstr>Arial Black</vt:lpstr>
      <vt:lpstr>Calibri</vt:lpstr>
      <vt:lpstr>Cambria</vt:lpstr>
      <vt:lpstr>DejaVu Sans</vt:lpstr>
      <vt:lpstr>Karla</vt:lpstr>
      <vt:lpstr>Palatino Linotype</vt:lpstr>
      <vt:lpstr>Rage Italic</vt:lpstr>
      <vt:lpstr>StarSymbol</vt:lpstr>
      <vt:lpstr>Times New Roman</vt:lpstr>
      <vt:lpstr>Office Theme</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Franziska</dc:creator>
  <cp:lastModifiedBy>Fontana Francesca</cp:lastModifiedBy>
  <cp:revision>13</cp:revision>
  <dcterms:modified xsi:type="dcterms:W3CDTF">2022-02-22T10:09:40Z</dcterms:modified>
</cp:coreProperties>
</file>