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147378729" r:id="rId6"/>
    <p:sldId id="2147378724" r:id="rId7"/>
    <p:sldId id="2147378725" r:id="rId8"/>
    <p:sldId id="2147378731" r:id="rId9"/>
    <p:sldId id="2147378732" r:id="rId10"/>
    <p:sldId id="2147378733" r:id="rId11"/>
    <p:sldId id="2147378737" r:id="rId12"/>
    <p:sldId id="2147378738" r:id="rId13"/>
    <p:sldId id="259" r:id="rId14"/>
    <p:sldId id="261" r:id="rId15"/>
    <p:sldId id="2147378722" r:id="rId16"/>
    <p:sldId id="2147378723" r:id="rId17"/>
    <p:sldId id="2147378730" r:id="rId18"/>
    <p:sldId id="2147378726" r:id="rId19"/>
    <p:sldId id="2147378727" r:id="rId20"/>
    <p:sldId id="267" r:id="rId21"/>
    <p:sldId id="2147378734" r:id="rId22"/>
    <p:sldId id="2147378735" r:id="rId23"/>
    <p:sldId id="2147378736" r:id="rId24"/>
    <p:sldId id="2147378718" r:id="rId25"/>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4DA1768-B174-4A01-B106-C29CAB292C8C}">
          <p14:sldIdLst>
            <p14:sldId id="256"/>
            <p14:sldId id="2147378729"/>
          </p14:sldIdLst>
        </p14:section>
        <p14:section name="Consultazioni" id="{5ABD9F15-A3A6-4957-9E61-8F522E583F82}">
          <p14:sldIdLst>
            <p14:sldId id="2147378724"/>
            <p14:sldId id="2147378725"/>
            <p14:sldId id="2147378731"/>
            <p14:sldId id="2147378732"/>
            <p14:sldId id="2147378733"/>
            <p14:sldId id="2147378737"/>
            <p14:sldId id="2147378738"/>
          </p14:sldIdLst>
        </p14:section>
        <p14:section name="Deposito atti" id="{40580BBD-B41E-40AA-88DB-8A413485EC3C}">
          <p14:sldIdLst>
            <p14:sldId id="259"/>
            <p14:sldId id="261"/>
            <p14:sldId id="2147378722"/>
            <p14:sldId id="2147378723"/>
          </p14:sldIdLst>
        </p14:section>
        <p14:section name="Deposito atti successivi" id="{62B06824-E94D-4818-A48E-54DB5B77467A}">
          <p14:sldIdLst>
            <p14:sldId id="2147378730"/>
            <p14:sldId id="2147378726"/>
            <p14:sldId id="2147378727"/>
            <p14:sldId id="267"/>
          </p14:sldIdLst>
        </p14:section>
        <p14:section name="Certificati 335" id="{BC285489-AE57-47E1-B101-2D3DD4ECF3C7}">
          <p14:sldIdLst>
            <p14:sldId id="2147378734"/>
            <p14:sldId id="2147378735"/>
            <p14:sldId id="2147378736"/>
            <p14:sldId id="214737871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DCB087-6B6B-86FA-BA10-00EAAEB52B9A}" name="Patrizi, Alexandra" initials="PA" userId="S::alexandra.patrizi@accenture.com::5209a78a-8f25-45bb-9ce3-2e21f731ee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tini Emanuele" initials="LE" lastIdx="1" clrIdx="0">
    <p:extLst>
      <p:ext uri="{19B8F6BF-5375-455C-9EA6-DF929625EA0E}">
        <p15:presenceInfo xmlns:p15="http://schemas.microsoft.com/office/powerpoint/2012/main" userId="S::emanuele.latini@cmit.it::6e6e843f-2c5d-4a3a-9561-cbb4bce617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5"/>
    <a:srgbClr val="859AB4"/>
    <a:srgbClr val="24348B"/>
    <a:srgbClr val="6798C1"/>
    <a:srgbClr val="7F7F7F"/>
    <a:srgbClr val="000000"/>
    <a:srgbClr val="C493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Proietti" userId="4ef74c3c-3360-42f6-b935-4926f67d1ef6" providerId="ADAL" clId="{57E04B78-058D-4291-B630-572085DA7D7A}"/>
    <pc:docChg chg="custSel modSld">
      <pc:chgData name="Marco Proietti" userId="4ef74c3c-3360-42f6-b935-4926f67d1ef6" providerId="ADAL" clId="{57E04B78-058D-4291-B630-572085DA7D7A}" dt="2023-07-11T12:13:15.400" v="90" actId="21"/>
      <pc:docMkLst>
        <pc:docMk/>
      </pc:docMkLst>
      <pc:sldChg chg="modSp mod">
        <pc:chgData name="Marco Proietti" userId="4ef74c3c-3360-42f6-b935-4926f67d1ef6" providerId="ADAL" clId="{57E04B78-058D-4291-B630-572085DA7D7A}" dt="2023-07-11T11:41:20.302" v="5" actId="20577"/>
        <pc:sldMkLst>
          <pc:docMk/>
          <pc:sldMk cId="3125348133" sldId="256"/>
        </pc:sldMkLst>
        <pc:spChg chg="mod">
          <ac:chgData name="Marco Proietti" userId="4ef74c3c-3360-42f6-b935-4926f67d1ef6" providerId="ADAL" clId="{57E04B78-058D-4291-B630-572085DA7D7A}" dt="2023-07-11T11:41:20.302" v="5" actId="20577"/>
          <ac:spMkLst>
            <pc:docMk/>
            <pc:sldMk cId="3125348133" sldId="256"/>
            <ac:spMk id="10" creationId="{24542F2A-C97A-EFC7-5D54-52AC5763BA0D}"/>
          </ac:spMkLst>
        </pc:spChg>
      </pc:sldChg>
      <pc:sldChg chg="delSp modSp mod">
        <pc:chgData name="Marco Proietti" userId="4ef74c3c-3360-42f6-b935-4926f67d1ef6" providerId="ADAL" clId="{57E04B78-058D-4291-B630-572085DA7D7A}" dt="2023-07-11T12:13:15.400" v="90" actId="21"/>
        <pc:sldMkLst>
          <pc:docMk/>
          <pc:sldMk cId="3251240209" sldId="2147378718"/>
        </pc:sldMkLst>
        <pc:spChg chg="del mod">
          <ac:chgData name="Marco Proietti" userId="4ef74c3c-3360-42f6-b935-4926f67d1ef6" providerId="ADAL" clId="{57E04B78-058D-4291-B630-572085DA7D7A}" dt="2023-07-11T12:13:15.400" v="90" actId="21"/>
          <ac:spMkLst>
            <pc:docMk/>
            <pc:sldMk cId="3251240209" sldId="2147378718"/>
            <ac:spMk id="9" creationId="{9822828F-8EB6-28EC-165B-D2A86B5A2152}"/>
          </ac:spMkLst>
        </pc:spChg>
      </pc:sldChg>
      <pc:sldChg chg="modSp mod">
        <pc:chgData name="Marco Proietti" userId="4ef74c3c-3360-42f6-b935-4926f67d1ef6" providerId="ADAL" clId="{57E04B78-058D-4291-B630-572085DA7D7A}" dt="2023-07-11T11:43:57.931" v="15" actId="6549"/>
        <pc:sldMkLst>
          <pc:docMk/>
          <pc:sldMk cId="694413612" sldId="2147378725"/>
        </pc:sldMkLst>
        <pc:spChg chg="mod">
          <ac:chgData name="Marco Proietti" userId="4ef74c3c-3360-42f6-b935-4926f67d1ef6" providerId="ADAL" clId="{57E04B78-058D-4291-B630-572085DA7D7A}" dt="2023-07-11T11:43:57.931" v="15" actId="6549"/>
          <ac:spMkLst>
            <pc:docMk/>
            <pc:sldMk cId="694413612" sldId="2147378725"/>
            <ac:spMk id="5" creationId="{F2B05572-587B-1B35-2165-D455C2C47B4E}"/>
          </ac:spMkLst>
        </pc:spChg>
      </pc:sldChg>
      <pc:sldChg chg="modSp mod">
        <pc:chgData name="Marco Proietti" userId="4ef74c3c-3360-42f6-b935-4926f67d1ef6" providerId="ADAL" clId="{57E04B78-058D-4291-B630-572085DA7D7A}" dt="2023-07-11T12:10:55.048" v="70" actId="20577"/>
        <pc:sldMkLst>
          <pc:docMk/>
          <pc:sldMk cId="2066854070" sldId="2147378737"/>
        </pc:sldMkLst>
        <pc:spChg chg="mod">
          <ac:chgData name="Marco Proietti" userId="4ef74c3c-3360-42f6-b935-4926f67d1ef6" providerId="ADAL" clId="{57E04B78-058D-4291-B630-572085DA7D7A}" dt="2023-07-11T12:10:55.048" v="70" actId="20577"/>
          <ac:spMkLst>
            <pc:docMk/>
            <pc:sldMk cId="2066854070" sldId="2147378737"/>
            <ac:spMk id="5" creationId="{F2B05572-587B-1B35-2165-D455C2C47B4E}"/>
          </ac:spMkLst>
        </pc:spChg>
      </pc:sldChg>
      <pc:sldChg chg="modSp mod">
        <pc:chgData name="Marco Proietti" userId="4ef74c3c-3360-42f6-b935-4926f67d1ef6" providerId="ADAL" clId="{57E04B78-058D-4291-B630-572085DA7D7A}" dt="2023-07-11T12:11:40.329" v="88" actId="20577"/>
        <pc:sldMkLst>
          <pc:docMk/>
          <pc:sldMk cId="1605371861" sldId="2147378738"/>
        </pc:sldMkLst>
        <pc:spChg chg="mod">
          <ac:chgData name="Marco Proietti" userId="4ef74c3c-3360-42f6-b935-4926f67d1ef6" providerId="ADAL" clId="{57E04B78-058D-4291-B630-572085DA7D7A}" dt="2023-07-11T12:11:40.329" v="88" actId="20577"/>
          <ac:spMkLst>
            <pc:docMk/>
            <pc:sldMk cId="1605371861" sldId="2147378738"/>
            <ac:spMk id="5" creationId="{F2B05572-587B-1B35-2165-D455C2C47B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2041F-8875-FC42-B1BD-A41D0FD0863F}" type="datetimeFigureOut">
              <a:rPr lang="en-IT" smtClean="0"/>
              <a:t>07/11/2023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40C6F-849D-D240-9209-E655BDEBF005}" type="slidenum">
              <a:rPr lang="en-IT" smtClean="0"/>
              <a:t>‹N›</a:t>
            </a:fld>
            <a:endParaRPr lang="en-IT"/>
          </a:p>
        </p:txBody>
      </p:sp>
    </p:spTree>
    <p:extLst>
      <p:ext uri="{BB962C8B-B14F-4D97-AF65-F5344CB8AC3E}">
        <p14:creationId xmlns:p14="http://schemas.microsoft.com/office/powerpoint/2010/main" val="161575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2</a:t>
            </a:fld>
            <a:endParaRPr lang="en-IT"/>
          </a:p>
        </p:txBody>
      </p:sp>
    </p:spTree>
    <p:extLst>
      <p:ext uri="{BB962C8B-B14F-4D97-AF65-F5344CB8AC3E}">
        <p14:creationId xmlns:p14="http://schemas.microsoft.com/office/powerpoint/2010/main" val="283699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5740C6F-849D-D240-9209-E655BDEBF005}" type="slidenum">
              <a:rPr lang="en-IT" smtClean="0"/>
              <a:t>13</a:t>
            </a:fld>
            <a:endParaRPr lang="en-IT"/>
          </a:p>
        </p:txBody>
      </p:sp>
    </p:spTree>
    <p:extLst>
      <p:ext uri="{BB962C8B-B14F-4D97-AF65-F5344CB8AC3E}">
        <p14:creationId xmlns:p14="http://schemas.microsoft.com/office/powerpoint/2010/main" val="412095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15</a:t>
            </a:fld>
            <a:endParaRPr lang="en-IT"/>
          </a:p>
        </p:txBody>
      </p:sp>
    </p:spTree>
    <p:extLst>
      <p:ext uri="{BB962C8B-B14F-4D97-AF65-F5344CB8AC3E}">
        <p14:creationId xmlns:p14="http://schemas.microsoft.com/office/powerpoint/2010/main" val="253894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16</a:t>
            </a:fld>
            <a:endParaRPr lang="en-IT"/>
          </a:p>
        </p:txBody>
      </p:sp>
    </p:spTree>
    <p:extLst>
      <p:ext uri="{BB962C8B-B14F-4D97-AF65-F5344CB8AC3E}">
        <p14:creationId xmlns:p14="http://schemas.microsoft.com/office/powerpoint/2010/main" val="6958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19</a:t>
            </a:fld>
            <a:endParaRPr lang="en-IT"/>
          </a:p>
        </p:txBody>
      </p:sp>
    </p:spTree>
    <p:extLst>
      <p:ext uri="{BB962C8B-B14F-4D97-AF65-F5344CB8AC3E}">
        <p14:creationId xmlns:p14="http://schemas.microsoft.com/office/powerpoint/2010/main" val="128485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20</a:t>
            </a:fld>
            <a:endParaRPr lang="en-IT"/>
          </a:p>
        </p:txBody>
      </p:sp>
    </p:spTree>
    <p:extLst>
      <p:ext uri="{BB962C8B-B14F-4D97-AF65-F5344CB8AC3E}">
        <p14:creationId xmlns:p14="http://schemas.microsoft.com/office/powerpoint/2010/main" val="87200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4</a:t>
            </a:fld>
            <a:endParaRPr lang="en-IT"/>
          </a:p>
        </p:txBody>
      </p:sp>
    </p:spTree>
    <p:extLst>
      <p:ext uri="{BB962C8B-B14F-4D97-AF65-F5344CB8AC3E}">
        <p14:creationId xmlns:p14="http://schemas.microsoft.com/office/powerpoint/2010/main" val="152491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5</a:t>
            </a:fld>
            <a:endParaRPr lang="en-IT"/>
          </a:p>
        </p:txBody>
      </p:sp>
    </p:spTree>
    <p:extLst>
      <p:ext uri="{BB962C8B-B14F-4D97-AF65-F5344CB8AC3E}">
        <p14:creationId xmlns:p14="http://schemas.microsoft.com/office/powerpoint/2010/main" val="29451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6</a:t>
            </a:fld>
            <a:endParaRPr lang="en-IT"/>
          </a:p>
        </p:txBody>
      </p:sp>
    </p:spTree>
    <p:extLst>
      <p:ext uri="{BB962C8B-B14F-4D97-AF65-F5344CB8AC3E}">
        <p14:creationId xmlns:p14="http://schemas.microsoft.com/office/powerpoint/2010/main" val="251540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7</a:t>
            </a:fld>
            <a:endParaRPr lang="en-IT"/>
          </a:p>
        </p:txBody>
      </p:sp>
    </p:spTree>
    <p:extLst>
      <p:ext uri="{BB962C8B-B14F-4D97-AF65-F5344CB8AC3E}">
        <p14:creationId xmlns:p14="http://schemas.microsoft.com/office/powerpoint/2010/main" val="296454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8</a:t>
            </a:fld>
            <a:endParaRPr lang="en-IT"/>
          </a:p>
        </p:txBody>
      </p:sp>
    </p:spTree>
    <p:extLst>
      <p:ext uri="{BB962C8B-B14F-4D97-AF65-F5344CB8AC3E}">
        <p14:creationId xmlns:p14="http://schemas.microsoft.com/office/powerpoint/2010/main" val="24309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9</a:t>
            </a:fld>
            <a:endParaRPr lang="en-IT"/>
          </a:p>
        </p:txBody>
      </p:sp>
    </p:spTree>
    <p:extLst>
      <p:ext uri="{BB962C8B-B14F-4D97-AF65-F5344CB8AC3E}">
        <p14:creationId xmlns:p14="http://schemas.microsoft.com/office/powerpoint/2010/main" val="328743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05740C6F-849D-D240-9209-E655BDEBF005}" type="slidenum">
              <a:rPr lang="en-IT" smtClean="0"/>
              <a:t>11</a:t>
            </a:fld>
            <a:endParaRPr lang="en-IT"/>
          </a:p>
        </p:txBody>
      </p:sp>
    </p:spTree>
    <p:extLst>
      <p:ext uri="{BB962C8B-B14F-4D97-AF65-F5344CB8AC3E}">
        <p14:creationId xmlns:p14="http://schemas.microsoft.com/office/powerpoint/2010/main" val="172428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05740C6F-849D-D240-9209-E655BDEBF005}" type="slidenum">
              <a:rPr lang="en-IT" smtClean="0"/>
              <a:t>12</a:t>
            </a:fld>
            <a:endParaRPr lang="en-IT"/>
          </a:p>
        </p:txBody>
      </p:sp>
    </p:spTree>
    <p:extLst>
      <p:ext uri="{BB962C8B-B14F-4D97-AF65-F5344CB8AC3E}">
        <p14:creationId xmlns:p14="http://schemas.microsoft.com/office/powerpoint/2010/main" val="1433671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6A4F-1EAF-3B93-8B92-00B33F8BC6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FC84D04-2F92-06DD-B8AC-522155061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D378C0CA-7B2A-2333-410C-8711C2A26671}"/>
              </a:ext>
            </a:extLst>
          </p:cNvPr>
          <p:cNvSpPr>
            <a:spLocks noGrp="1"/>
          </p:cNvSpPr>
          <p:nvPr>
            <p:ph type="dt" sz="half" idx="10"/>
          </p:nvPr>
        </p:nvSpPr>
        <p:spPr/>
        <p:txBody>
          <a:bodyPr/>
          <a:lstStyle/>
          <a:p>
            <a:fld id="{CDE92A74-4A10-464F-8175-3EBC0D2478AC}" type="datetime1">
              <a:rPr lang="it-IT" smtClean="0"/>
              <a:t>11/07/2023</a:t>
            </a:fld>
            <a:endParaRPr lang="en-IT"/>
          </a:p>
        </p:txBody>
      </p:sp>
      <p:sp>
        <p:nvSpPr>
          <p:cNvPr id="5" name="Footer Placeholder 4">
            <a:extLst>
              <a:ext uri="{FF2B5EF4-FFF2-40B4-BE49-F238E27FC236}">
                <a16:creationId xmlns:a16="http://schemas.microsoft.com/office/drawing/2014/main" id="{C7647B66-52B6-4483-87E1-EF51708A3D7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53ABE0A-0E90-B934-9094-59FEEB1F5CBF}"/>
              </a:ext>
            </a:extLst>
          </p:cNvPr>
          <p:cNvSpPr>
            <a:spLocks noGrp="1"/>
          </p:cNvSpPr>
          <p:nvPr>
            <p:ph type="sldNum" sz="quarter" idx="12"/>
          </p:nvPr>
        </p:nvSpPr>
        <p:spPr/>
        <p:txBody>
          <a:bodyPr/>
          <a:lstStyle/>
          <a:p>
            <a:fld id="{D9E0929E-96CB-BE4F-BE0E-27EA31BFB3AF}" type="slidenum">
              <a:rPr lang="en-IT" smtClean="0"/>
              <a:t>‹N›</a:t>
            </a:fld>
            <a:endParaRPr lang="en-IT"/>
          </a:p>
        </p:txBody>
      </p:sp>
      <p:pic>
        <p:nvPicPr>
          <p:cNvPr id="7" name="Picture 6" descr="Icon&#10;&#10;Description automatically generated">
            <a:extLst>
              <a:ext uri="{FF2B5EF4-FFF2-40B4-BE49-F238E27FC236}">
                <a16:creationId xmlns:a16="http://schemas.microsoft.com/office/drawing/2014/main" id="{96B5DF9B-8982-79FF-EA13-BCADDC3F1B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9113" y="6329548"/>
            <a:ext cx="1363498" cy="346940"/>
          </a:xfrm>
          <a:prstGeom prst="rect">
            <a:avLst/>
          </a:prstGeom>
        </p:spPr>
      </p:pic>
      <p:sp>
        <p:nvSpPr>
          <p:cNvPr id="8" name="TextBox 7">
            <a:extLst>
              <a:ext uri="{FF2B5EF4-FFF2-40B4-BE49-F238E27FC236}">
                <a16:creationId xmlns:a16="http://schemas.microsoft.com/office/drawing/2014/main" id="{C57CE3C8-8113-237D-7213-7B87ACD4BC3C}"/>
              </a:ext>
            </a:extLst>
          </p:cNvPr>
          <p:cNvSpPr txBox="1"/>
          <p:nvPr userDrawn="1"/>
        </p:nvSpPr>
        <p:spPr>
          <a:xfrm>
            <a:off x="259113"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en-IT" sz="600">
              <a:solidFill>
                <a:schemeClr val="bg1">
                  <a:alpha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87EC1DF-9ED2-4205-E82D-26E6C67895B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660599" y="6332221"/>
            <a:ext cx="609897" cy="342899"/>
          </a:xfrm>
          <a:prstGeom prst="rect">
            <a:avLst/>
          </a:prstGeom>
        </p:spPr>
      </p:pic>
      <p:pic>
        <p:nvPicPr>
          <p:cNvPr id="10" name="Picture 9">
            <a:extLst>
              <a:ext uri="{FF2B5EF4-FFF2-40B4-BE49-F238E27FC236}">
                <a16:creationId xmlns:a16="http://schemas.microsoft.com/office/drawing/2014/main" id="{2CB6237A-886A-3759-26A4-75690E92CEE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2171885" y="6428315"/>
            <a:ext cx="1639424" cy="185829"/>
          </a:xfrm>
          <a:prstGeom prst="rect">
            <a:avLst/>
          </a:prstGeom>
        </p:spPr>
      </p:pic>
    </p:spTree>
    <p:extLst>
      <p:ext uri="{BB962C8B-B14F-4D97-AF65-F5344CB8AC3E}">
        <p14:creationId xmlns:p14="http://schemas.microsoft.com/office/powerpoint/2010/main" val="47303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F3AB9D5-CD07-53E5-70EE-4FF33F5DF0E9}"/>
              </a:ext>
            </a:extLst>
          </p:cNvPr>
          <p:cNvSpPr>
            <a:spLocks noGrp="1"/>
          </p:cNvSpPr>
          <p:nvPr>
            <p:ph type="sldNum" sz="quarter" idx="4"/>
          </p:nvPr>
        </p:nvSpPr>
        <p:spPr>
          <a:xfrm>
            <a:off x="9271000" y="64811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en-IT" smtClean="0"/>
              <a:t>‹N›</a:t>
            </a:fld>
            <a:endParaRPr lang="en-IT"/>
          </a:p>
        </p:txBody>
      </p:sp>
      <p:pic>
        <p:nvPicPr>
          <p:cNvPr id="11" name="Picture 10" descr="Icon&#10;&#10;Description automatically generated">
            <a:extLst>
              <a:ext uri="{FF2B5EF4-FFF2-40B4-BE49-F238E27FC236}">
                <a16:creationId xmlns:a16="http://schemas.microsoft.com/office/drawing/2014/main" id="{799C33DB-0D0B-2DAA-32B7-FB43C89CD42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9113" y="6329548"/>
            <a:ext cx="1363498" cy="346940"/>
          </a:xfrm>
          <a:prstGeom prst="rect">
            <a:avLst/>
          </a:prstGeom>
        </p:spPr>
      </p:pic>
      <p:pic>
        <p:nvPicPr>
          <p:cNvPr id="15" name="Picture 14" descr="Icon&#10;&#10;Description automatically generated">
            <a:extLst>
              <a:ext uri="{FF2B5EF4-FFF2-40B4-BE49-F238E27FC236}">
                <a16:creationId xmlns:a16="http://schemas.microsoft.com/office/drawing/2014/main" id="{9B226045-E752-1A54-E245-369D59E86CD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rot="16200000">
            <a:off x="10426535" y="-490670"/>
            <a:ext cx="1138404" cy="2119744"/>
          </a:xfrm>
          <a:prstGeom prst="rect">
            <a:avLst/>
          </a:prstGeom>
        </p:spPr>
      </p:pic>
      <p:sp>
        <p:nvSpPr>
          <p:cNvPr id="2" name="TextBox 1">
            <a:extLst>
              <a:ext uri="{FF2B5EF4-FFF2-40B4-BE49-F238E27FC236}">
                <a16:creationId xmlns:a16="http://schemas.microsoft.com/office/drawing/2014/main" id="{5023FD92-8BBF-46B6-8AAA-1F6BE88CD7E2}"/>
              </a:ext>
            </a:extLst>
          </p:cNvPr>
          <p:cNvSpPr txBox="1"/>
          <p:nvPr userDrawn="1"/>
        </p:nvSpPr>
        <p:spPr>
          <a:xfrm>
            <a:off x="259113"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en-IT" sz="600">
              <a:solidFill>
                <a:schemeClr val="bg1">
                  <a:alpha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A26D328-73DC-2900-516B-D6178C150FF0}"/>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1660599" y="6332221"/>
            <a:ext cx="609897" cy="342899"/>
          </a:xfrm>
          <a:prstGeom prst="rect">
            <a:avLst/>
          </a:prstGeom>
        </p:spPr>
      </p:pic>
      <p:pic>
        <p:nvPicPr>
          <p:cNvPr id="4" name="Picture 3">
            <a:extLst>
              <a:ext uri="{FF2B5EF4-FFF2-40B4-BE49-F238E27FC236}">
                <a16:creationId xmlns:a16="http://schemas.microsoft.com/office/drawing/2014/main" id="{B56F256F-3162-C308-2EED-262EC1C6AD8A}"/>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2171885" y="6428315"/>
            <a:ext cx="1639424" cy="185829"/>
          </a:xfrm>
          <a:prstGeom prst="rect">
            <a:avLst/>
          </a:prstGeom>
        </p:spPr>
      </p:pic>
    </p:spTree>
    <p:extLst>
      <p:ext uri="{BB962C8B-B14F-4D97-AF65-F5344CB8AC3E}">
        <p14:creationId xmlns:p14="http://schemas.microsoft.com/office/powerpoint/2010/main" val="28271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8DF2F0-F779-2E29-1B0C-FE0B4D4CB737}"/>
              </a:ext>
            </a:extLst>
          </p:cNvPr>
          <p:cNvSpPr/>
          <p:nvPr userDrawn="1"/>
        </p:nvSpPr>
        <p:spPr>
          <a:xfrm>
            <a:off x="0" y="0"/>
            <a:ext cx="12192000" cy="6858000"/>
          </a:xfrm>
          <a:prstGeom prst="rect">
            <a:avLst/>
          </a:prstGeom>
          <a:solidFill>
            <a:srgbClr val="0034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 name="Picture 1" descr="Shape, icon&#10;&#10;Description automatically generated">
            <a:extLst>
              <a:ext uri="{FF2B5EF4-FFF2-40B4-BE49-F238E27FC236}">
                <a16:creationId xmlns:a16="http://schemas.microsoft.com/office/drawing/2014/main" id="{137B0C96-5D4C-0D15-0FCB-9860462AA936}"/>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289" t="-581" r="-434" b="581"/>
          <a:stretch/>
        </p:blipFill>
        <p:spPr>
          <a:xfrm rot="20054035">
            <a:off x="1493530" y="-1085540"/>
            <a:ext cx="9112858" cy="8932653"/>
          </a:xfrm>
          <a:prstGeom prst="rect">
            <a:avLst/>
          </a:prstGeom>
        </p:spPr>
      </p:pic>
      <p:sp>
        <p:nvSpPr>
          <p:cNvPr id="7" name="Slide Number Placeholder 5">
            <a:extLst>
              <a:ext uri="{FF2B5EF4-FFF2-40B4-BE49-F238E27FC236}">
                <a16:creationId xmlns:a16="http://schemas.microsoft.com/office/drawing/2014/main" id="{4F3AB9D5-CD07-53E5-70EE-4FF33F5DF0E9}"/>
              </a:ext>
            </a:extLst>
          </p:cNvPr>
          <p:cNvSpPr>
            <a:spLocks noGrp="1"/>
          </p:cNvSpPr>
          <p:nvPr>
            <p:ph type="sldNum" sz="quarter" idx="4"/>
          </p:nvPr>
        </p:nvSpPr>
        <p:spPr>
          <a:xfrm>
            <a:off x="9271000" y="64811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en-IT" smtClean="0"/>
              <a:t>‹N›</a:t>
            </a:fld>
            <a:endParaRPr lang="en-IT"/>
          </a:p>
        </p:txBody>
      </p:sp>
      <p:pic>
        <p:nvPicPr>
          <p:cNvPr id="8" name="Picture 7" descr="Icon&#10;&#10;Description automatically generated">
            <a:extLst>
              <a:ext uri="{FF2B5EF4-FFF2-40B4-BE49-F238E27FC236}">
                <a16:creationId xmlns:a16="http://schemas.microsoft.com/office/drawing/2014/main" id="{91A107EA-7E30-24F2-B18E-5DA2F781BF7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74235" y="6331644"/>
            <a:ext cx="1344500" cy="342106"/>
          </a:xfrm>
          <a:prstGeom prst="rect">
            <a:avLst/>
          </a:prstGeom>
        </p:spPr>
      </p:pic>
      <p:sp>
        <p:nvSpPr>
          <p:cNvPr id="4" name="TextBox 3">
            <a:extLst>
              <a:ext uri="{FF2B5EF4-FFF2-40B4-BE49-F238E27FC236}">
                <a16:creationId xmlns:a16="http://schemas.microsoft.com/office/drawing/2014/main" id="{425E3944-733C-5402-D78C-962603372F63}"/>
              </a:ext>
            </a:extLst>
          </p:cNvPr>
          <p:cNvSpPr txBox="1"/>
          <p:nvPr userDrawn="1"/>
        </p:nvSpPr>
        <p:spPr>
          <a:xfrm>
            <a:off x="274235"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en-IT" sz="600">
              <a:solidFill>
                <a:schemeClr val="bg1">
                  <a:alpha val="50000"/>
                </a:schemeClr>
              </a:solidFill>
              <a:latin typeface="Arial" panose="020B0604020202020204" pitchFamily="34" charset="0"/>
              <a:cs typeface="Arial" panose="020B0604020202020204" pitchFamily="34" charset="0"/>
            </a:endParaRPr>
          </a:p>
        </p:txBody>
      </p:sp>
      <p:pic>
        <p:nvPicPr>
          <p:cNvPr id="5" name="Picture 4" descr="A skull with a black background&#10;&#10;Description automatically generated with low confidence">
            <a:extLst>
              <a:ext uri="{FF2B5EF4-FFF2-40B4-BE49-F238E27FC236}">
                <a16:creationId xmlns:a16="http://schemas.microsoft.com/office/drawing/2014/main" id="{85BF13D3-E289-3CA9-BBA2-A9CBA5C91897}"/>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660599" y="6332221"/>
            <a:ext cx="609897" cy="342900"/>
          </a:xfrm>
          <a:prstGeom prst="rect">
            <a:avLst/>
          </a:prstGeom>
        </p:spPr>
      </p:pic>
      <p:pic>
        <p:nvPicPr>
          <p:cNvPr id="6" name="Picture 5">
            <a:extLst>
              <a:ext uri="{FF2B5EF4-FFF2-40B4-BE49-F238E27FC236}">
                <a16:creationId xmlns:a16="http://schemas.microsoft.com/office/drawing/2014/main" id="{70F0E5B3-FD3E-9A7C-BED0-112107E7830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2171885" y="6428315"/>
            <a:ext cx="1639425" cy="185829"/>
          </a:xfrm>
          <a:prstGeom prst="rect">
            <a:avLst/>
          </a:prstGeom>
        </p:spPr>
      </p:pic>
    </p:spTree>
    <p:extLst>
      <p:ext uri="{BB962C8B-B14F-4D97-AF65-F5344CB8AC3E}">
        <p14:creationId xmlns:p14="http://schemas.microsoft.com/office/powerpoint/2010/main" val="329869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00000">
              <a:srgbClr val="003465"/>
            </a:gs>
            <a:gs pos="8000">
              <a:srgbClr val="6798C1"/>
            </a:gs>
          </a:gsLst>
          <a:lin ang="81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640A92-F3F1-09D5-E3C9-6C00AECCF4A3}"/>
              </a:ext>
            </a:extLst>
          </p:cNvPr>
          <p:cNvSpPr/>
          <p:nvPr userDrawn="1"/>
        </p:nvSpPr>
        <p:spPr>
          <a:xfrm>
            <a:off x="0" y="0"/>
            <a:ext cx="12192000" cy="6858000"/>
          </a:xfrm>
          <a:prstGeom prst="rect">
            <a:avLst/>
          </a:prstGeom>
          <a:solidFill>
            <a:srgbClr val="0034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5" name="Slide Number Placeholder 4">
            <a:extLst>
              <a:ext uri="{FF2B5EF4-FFF2-40B4-BE49-F238E27FC236}">
                <a16:creationId xmlns:a16="http://schemas.microsoft.com/office/drawing/2014/main" id="{34453271-BC06-C481-C2FF-8C9806C2EB92}"/>
              </a:ext>
            </a:extLst>
          </p:cNvPr>
          <p:cNvSpPr>
            <a:spLocks noGrp="1"/>
          </p:cNvSpPr>
          <p:nvPr>
            <p:ph type="sldNum" sz="quarter" idx="12"/>
          </p:nvPr>
        </p:nvSpPr>
        <p:spPr/>
        <p:txBody>
          <a:bodyPr/>
          <a:lstStyle/>
          <a:p>
            <a:fld id="{D9E0929E-96CB-BE4F-BE0E-27EA31BFB3AF}" type="slidenum">
              <a:rPr lang="en-IT" smtClean="0"/>
              <a:t>‹N›</a:t>
            </a:fld>
            <a:endParaRPr lang="en-IT"/>
          </a:p>
        </p:txBody>
      </p:sp>
      <p:pic>
        <p:nvPicPr>
          <p:cNvPr id="8" name="Picture 7" descr="Icon&#10;&#10;Description automatically generated">
            <a:extLst>
              <a:ext uri="{FF2B5EF4-FFF2-40B4-BE49-F238E27FC236}">
                <a16:creationId xmlns:a16="http://schemas.microsoft.com/office/drawing/2014/main" id="{C1A6FC7E-D62C-A038-0D76-C33B1267CD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4235" y="6331644"/>
            <a:ext cx="1344500" cy="342106"/>
          </a:xfrm>
          <a:prstGeom prst="rect">
            <a:avLst/>
          </a:prstGeom>
        </p:spPr>
      </p:pic>
      <p:sp>
        <p:nvSpPr>
          <p:cNvPr id="3" name="TextBox 2">
            <a:extLst>
              <a:ext uri="{FF2B5EF4-FFF2-40B4-BE49-F238E27FC236}">
                <a16:creationId xmlns:a16="http://schemas.microsoft.com/office/drawing/2014/main" id="{5FC5703E-B45C-F252-BFF0-FC769BEEC8B7}"/>
              </a:ext>
            </a:extLst>
          </p:cNvPr>
          <p:cNvSpPr txBox="1"/>
          <p:nvPr userDrawn="1"/>
        </p:nvSpPr>
        <p:spPr>
          <a:xfrm>
            <a:off x="274235"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en-IT" sz="600">
              <a:solidFill>
                <a:schemeClr val="bg1">
                  <a:alpha val="50000"/>
                </a:schemeClr>
              </a:solidFill>
              <a:latin typeface="Arial" panose="020B0604020202020204" pitchFamily="34" charset="0"/>
              <a:cs typeface="Arial" panose="020B0604020202020204" pitchFamily="34" charset="0"/>
            </a:endParaRPr>
          </a:p>
        </p:txBody>
      </p:sp>
      <p:pic>
        <p:nvPicPr>
          <p:cNvPr id="4" name="Picture 3" descr="A skull with a black background&#10;&#10;Description automatically generated with low confidence">
            <a:extLst>
              <a:ext uri="{FF2B5EF4-FFF2-40B4-BE49-F238E27FC236}">
                <a16:creationId xmlns:a16="http://schemas.microsoft.com/office/drawing/2014/main" id="{5BB8BEE6-F3F6-18F6-84AD-4B04B7AE94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660599" y="6332221"/>
            <a:ext cx="609897" cy="342900"/>
          </a:xfrm>
          <a:prstGeom prst="rect">
            <a:avLst/>
          </a:prstGeom>
        </p:spPr>
      </p:pic>
      <p:pic>
        <p:nvPicPr>
          <p:cNvPr id="6" name="Picture 5">
            <a:extLst>
              <a:ext uri="{FF2B5EF4-FFF2-40B4-BE49-F238E27FC236}">
                <a16:creationId xmlns:a16="http://schemas.microsoft.com/office/drawing/2014/main" id="{710000A6-F410-FF7E-3B46-8B3C7A9406E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171885" y="6428315"/>
            <a:ext cx="1639425" cy="185829"/>
          </a:xfrm>
          <a:prstGeom prst="rect">
            <a:avLst/>
          </a:prstGeom>
        </p:spPr>
      </p:pic>
    </p:spTree>
    <p:extLst>
      <p:ext uri="{BB962C8B-B14F-4D97-AF65-F5344CB8AC3E}">
        <p14:creationId xmlns:p14="http://schemas.microsoft.com/office/powerpoint/2010/main" val="4126428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881ED-F8B9-6F1C-92E2-8373DB41B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AAEBE49-42A5-B93E-DB86-4DFF0E2ED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0405C06-77D1-C968-E9FF-8642712AE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802AA-37AE-3A4C-AB21-5F7B6EFD3B79}" type="datetime1">
              <a:rPr lang="it-IT" smtClean="0"/>
              <a:t>11/07/2023</a:t>
            </a:fld>
            <a:endParaRPr lang="en-IT"/>
          </a:p>
        </p:txBody>
      </p:sp>
      <p:sp>
        <p:nvSpPr>
          <p:cNvPr id="5" name="Footer Placeholder 4">
            <a:extLst>
              <a:ext uri="{FF2B5EF4-FFF2-40B4-BE49-F238E27FC236}">
                <a16:creationId xmlns:a16="http://schemas.microsoft.com/office/drawing/2014/main" id="{C46473F1-2AD1-0A39-066C-712B7A90B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2534D027-6EE0-1529-FE6D-FBEE7775B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en-IT" smtClean="0"/>
              <a:t>‹N›</a:t>
            </a:fld>
            <a:endParaRPr lang="en-IT"/>
          </a:p>
        </p:txBody>
      </p:sp>
    </p:spTree>
    <p:extLst>
      <p:ext uri="{BB962C8B-B14F-4D97-AF65-F5344CB8AC3E}">
        <p14:creationId xmlns:p14="http://schemas.microsoft.com/office/powerpoint/2010/main" val="295701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able, indoor, person&#10;&#10;Description automatically generated">
            <a:extLst>
              <a:ext uri="{FF2B5EF4-FFF2-40B4-BE49-F238E27FC236}">
                <a16:creationId xmlns:a16="http://schemas.microsoft.com/office/drawing/2014/main" id="{D87C6702-FAA7-0D49-206E-34E8356BA1B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94970" y="0"/>
            <a:ext cx="8597031" cy="6858000"/>
          </a:xfrm>
          <a:prstGeom prst="rect">
            <a:avLst/>
          </a:prstGeom>
        </p:spPr>
      </p:pic>
      <p:sp>
        <p:nvSpPr>
          <p:cNvPr id="2" name="Freeform 1">
            <a:extLst>
              <a:ext uri="{FF2B5EF4-FFF2-40B4-BE49-F238E27FC236}">
                <a16:creationId xmlns:a16="http://schemas.microsoft.com/office/drawing/2014/main" id="{282D8A3F-7EA7-57CB-9C71-A2716AE0A020}"/>
              </a:ext>
            </a:extLst>
          </p:cNvPr>
          <p:cNvSpPr/>
          <p:nvPr/>
        </p:nvSpPr>
        <p:spPr>
          <a:xfrm rot="10800000">
            <a:off x="0" y="0"/>
            <a:ext cx="6858000" cy="6870526"/>
          </a:xfrm>
          <a:custGeom>
            <a:avLst/>
            <a:gdLst>
              <a:gd name="connsiteX0" fmla="*/ 3429000 w 6858000"/>
              <a:gd name="connsiteY0" fmla="*/ 0 h 6858000"/>
              <a:gd name="connsiteX1" fmla="*/ 3496849 w 6858000"/>
              <a:gd name="connsiteY1" fmla="*/ 1716 h 6858000"/>
              <a:gd name="connsiteX2" fmla="*/ 3496849 w 6858000"/>
              <a:gd name="connsiteY2" fmla="*/ 0 h 6858000"/>
              <a:gd name="connsiteX3" fmla="*/ 6858000 w 6858000"/>
              <a:gd name="connsiteY3" fmla="*/ 0 h 6858000"/>
              <a:gd name="connsiteX4" fmla="*/ 6858000 w 6858000"/>
              <a:gd name="connsiteY4" fmla="*/ 3429000 h 6858000"/>
              <a:gd name="connsiteX5" fmla="*/ 6858000 w 6858000"/>
              <a:gd name="connsiteY5" fmla="*/ 6858000 h 6858000"/>
              <a:gd name="connsiteX6" fmla="*/ 3496849 w 6858000"/>
              <a:gd name="connsiteY6" fmla="*/ 6858000 h 6858000"/>
              <a:gd name="connsiteX7" fmla="*/ 3496849 w 6858000"/>
              <a:gd name="connsiteY7" fmla="*/ 6856285 h 6858000"/>
              <a:gd name="connsiteX8" fmla="*/ 3429000 w 6858000"/>
              <a:gd name="connsiteY8" fmla="*/ 6858000 h 6858000"/>
              <a:gd name="connsiteX9" fmla="*/ 0 w 6858000"/>
              <a:gd name="connsiteY9" fmla="*/ 3429000 h 6858000"/>
              <a:gd name="connsiteX10" fmla="*/ 3429000 w 685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8000">
                <a:moveTo>
                  <a:pt x="3429000" y="0"/>
                </a:moveTo>
                <a:lnTo>
                  <a:pt x="3496849" y="1716"/>
                </a:lnTo>
                <a:lnTo>
                  <a:pt x="3496849" y="0"/>
                </a:lnTo>
                <a:lnTo>
                  <a:pt x="6858000" y="0"/>
                </a:lnTo>
                <a:lnTo>
                  <a:pt x="6858000" y="3429000"/>
                </a:lnTo>
                <a:lnTo>
                  <a:pt x="6858000" y="6858000"/>
                </a:lnTo>
                <a:lnTo>
                  <a:pt x="3496849" y="6858000"/>
                </a:lnTo>
                <a:lnTo>
                  <a:pt x="3496849" y="6856285"/>
                </a:lnTo>
                <a:lnTo>
                  <a:pt x="3429000" y="6858000"/>
                </a:lnTo>
                <a:cubicBezTo>
                  <a:pt x="1535216" y="6858000"/>
                  <a:pt x="0" y="5322784"/>
                  <a:pt x="0" y="3429000"/>
                </a:cubicBezTo>
                <a:cubicBezTo>
                  <a:pt x="0" y="1535216"/>
                  <a:pt x="1535216" y="0"/>
                  <a:pt x="3429000" y="0"/>
                </a:cubicBezTo>
                <a:close/>
              </a:path>
            </a:pathLst>
          </a:custGeom>
          <a:solidFill>
            <a:srgbClr val="0034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T">
              <a:solidFill>
                <a:schemeClr val="bg1"/>
              </a:solidFill>
            </a:endParaRPr>
          </a:p>
        </p:txBody>
      </p:sp>
      <p:sp>
        <p:nvSpPr>
          <p:cNvPr id="9" name="TextBox 8">
            <a:extLst>
              <a:ext uri="{FF2B5EF4-FFF2-40B4-BE49-F238E27FC236}">
                <a16:creationId xmlns:a16="http://schemas.microsoft.com/office/drawing/2014/main" id="{9822828F-8EB6-28EC-165B-D2A86B5A2152}"/>
              </a:ext>
            </a:extLst>
          </p:cNvPr>
          <p:cNvSpPr txBox="1"/>
          <p:nvPr/>
        </p:nvSpPr>
        <p:spPr>
          <a:xfrm>
            <a:off x="746057" y="3228583"/>
            <a:ext cx="5599610" cy="523220"/>
          </a:xfrm>
          <a:prstGeom prst="rect">
            <a:avLst/>
          </a:prstGeom>
          <a:noFill/>
        </p:spPr>
        <p:txBody>
          <a:bodyPr wrap="none" rtlCol="0">
            <a:spAutoFit/>
          </a:bodyPr>
          <a:lstStyle/>
          <a:p>
            <a:r>
              <a:rPr lang="it-IT" sz="2800" dirty="0">
                <a:solidFill>
                  <a:schemeClr val="bg1"/>
                </a:solidFill>
                <a:latin typeface="Arial" panose="020B0604020202020204" pitchFamily="34" charset="0"/>
                <a:cs typeface="Arial" panose="020B0604020202020204" pitchFamily="34" charset="0"/>
              </a:rPr>
              <a:t>Portale Deposito atti Penali (PDP)</a:t>
            </a:r>
            <a:endParaRPr lang="en-IT" sz="28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542F2A-C97A-EFC7-5D54-52AC5763BA0D}"/>
              </a:ext>
            </a:extLst>
          </p:cNvPr>
          <p:cNvSpPr txBox="1"/>
          <p:nvPr/>
        </p:nvSpPr>
        <p:spPr>
          <a:xfrm>
            <a:off x="758583" y="3759041"/>
            <a:ext cx="1493807" cy="307777"/>
          </a:xfrm>
          <a:prstGeom prst="rect">
            <a:avLst/>
          </a:prstGeom>
          <a:noFill/>
        </p:spPr>
        <p:txBody>
          <a:bodyPr wrap="none" rtlCol="0">
            <a:spAutoFit/>
          </a:bodyPr>
          <a:lstStyle/>
          <a:p>
            <a:r>
              <a:rPr lang="en-IT" sz="1400" dirty="0">
                <a:solidFill>
                  <a:schemeClr val="bg1"/>
                </a:solidFill>
                <a:latin typeface="Arial" panose="020B0604020202020204" pitchFamily="34" charset="0"/>
                <a:cs typeface="Arial" panose="020B0604020202020204" pitchFamily="34" charset="0"/>
              </a:rPr>
              <a:t>Data </a:t>
            </a:r>
            <a:r>
              <a:rPr lang="it-IT" sz="1400" dirty="0">
                <a:solidFill>
                  <a:schemeClr val="bg1"/>
                </a:solidFill>
                <a:latin typeface="Arial" panose="020B0604020202020204" pitchFamily="34" charset="0"/>
                <a:cs typeface="Arial" panose="020B0604020202020204" pitchFamily="34" charset="0"/>
              </a:rPr>
              <a:t>11/07/2023</a:t>
            </a:r>
            <a:endParaRPr lang="en-IT" sz="1400" dirty="0">
              <a:solidFill>
                <a:schemeClr val="bg1"/>
              </a:solidFill>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D75FEA4-421D-8B61-1838-0D21B1F79F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8583" y="5569080"/>
            <a:ext cx="1719835" cy="437609"/>
          </a:xfrm>
          <a:prstGeom prst="rect">
            <a:avLst/>
          </a:prstGeom>
        </p:spPr>
      </p:pic>
      <p:grpSp>
        <p:nvGrpSpPr>
          <p:cNvPr id="12" name="Group 11">
            <a:extLst>
              <a:ext uri="{FF2B5EF4-FFF2-40B4-BE49-F238E27FC236}">
                <a16:creationId xmlns:a16="http://schemas.microsoft.com/office/drawing/2014/main" id="{76922495-DCA7-B27A-7020-A40CF0210410}"/>
              </a:ext>
            </a:extLst>
          </p:cNvPr>
          <p:cNvGrpSpPr/>
          <p:nvPr/>
        </p:nvGrpSpPr>
        <p:grpSpPr>
          <a:xfrm>
            <a:off x="2587601" y="5569080"/>
            <a:ext cx="2739730" cy="431792"/>
            <a:chOff x="3594970" y="5436307"/>
            <a:chExt cx="3619088" cy="570382"/>
          </a:xfrm>
        </p:grpSpPr>
        <p:pic>
          <p:nvPicPr>
            <p:cNvPr id="5" name="Picture 4" descr="A skull with a black background&#10;&#10;Description automatically generated with low confidence">
              <a:extLst>
                <a:ext uri="{FF2B5EF4-FFF2-40B4-BE49-F238E27FC236}">
                  <a16:creationId xmlns:a16="http://schemas.microsoft.com/office/drawing/2014/main" id="{67D86657-26EA-D345-BC4C-6D076AB7ED3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94970" y="5436307"/>
              <a:ext cx="1014508" cy="570382"/>
            </a:xfrm>
            <a:prstGeom prst="rect">
              <a:avLst/>
            </a:prstGeom>
          </p:spPr>
        </p:pic>
        <p:pic>
          <p:nvPicPr>
            <p:cNvPr id="11" name="Picture 10">
              <a:extLst>
                <a:ext uri="{FF2B5EF4-FFF2-40B4-BE49-F238E27FC236}">
                  <a16:creationId xmlns:a16="http://schemas.microsoft.com/office/drawing/2014/main" id="{292A3C4F-D4B5-A3CD-ACC0-69B91B66489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87026" y="5569080"/>
              <a:ext cx="2727032" cy="309109"/>
            </a:xfrm>
            <a:prstGeom prst="rect">
              <a:avLst/>
            </a:prstGeom>
          </p:spPr>
        </p:pic>
      </p:grpSp>
    </p:spTree>
    <p:extLst>
      <p:ext uri="{BB962C8B-B14F-4D97-AF65-F5344CB8AC3E}">
        <p14:creationId xmlns:p14="http://schemas.microsoft.com/office/powerpoint/2010/main" val="312534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2</a:t>
            </a:r>
          </a:p>
        </p:txBody>
      </p:sp>
      <p:sp>
        <p:nvSpPr>
          <p:cNvPr id="7" name="TextBox 6">
            <a:extLst>
              <a:ext uri="{FF2B5EF4-FFF2-40B4-BE49-F238E27FC236}">
                <a16:creationId xmlns:a16="http://schemas.microsoft.com/office/drawing/2014/main" id="{AE3B6DF9-9B8E-39E6-5D31-A025CCDB4166}"/>
              </a:ext>
            </a:extLst>
          </p:cNvPr>
          <p:cNvSpPr txBox="1"/>
          <p:nvPr/>
        </p:nvSpPr>
        <p:spPr>
          <a:xfrm>
            <a:off x="806924" y="3475167"/>
            <a:ext cx="2202270"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a:t>
            </a:r>
          </a:p>
        </p:txBody>
      </p:sp>
      <p:pic>
        <p:nvPicPr>
          <p:cNvPr id="12" name="Picture 11" descr="Shape, icon&#10;&#10;Description automatically generated">
            <a:extLst>
              <a:ext uri="{FF2B5EF4-FFF2-40B4-BE49-F238E27FC236}">
                <a16:creationId xmlns:a16="http://schemas.microsoft.com/office/drawing/2014/main"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36689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11</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387440" y="1178561"/>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Sezione depositi</a:t>
            </a:r>
          </a:p>
        </p:txBody>
      </p:sp>
      <p:sp>
        <p:nvSpPr>
          <p:cNvPr id="5" name="TextBox 4">
            <a:extLst>
              <a:ext uri="{FF2B5EF4-FFF2-40B4-BE49-F238E27FC236}">
                <a16:creationId xmlns:a16="http://schemas.microsoft.com/office/drawing/2014/main" id="{F2B05572-587B-1B35-2165-D455C2C47B4E}"/>
              </a:ext>
            </a:extLst>
          </p:cNvPr>
          <p:cNvSpPr txBox="1"/>
          <p:nvPr/>
        </p:nvSpPr>
        <p:spPr>
          <a:xfrm>
            <a:off x="387440" y="2004707"/>
            <a:ext cx="3275054" cy="2939266"/>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Espandendo la sezione “</a:t>
            </a:r>
            <a:r>
              <a:rPr lang="it-IT" sz="1400" b="1" dirty="0">
                <a:solidFill>
                  <a:srgbClr val="7F7F7F"/>
                </a:solidFill>
                <a:latin typeface="Arial" panose="020B0604020202020204" pitchFamily="34" charset="0"/>
                <a:cs typeface="Arial" panose="020B0604020202020204" pitchFamily="34" charset="0"/>
              </a:rPr>
              <a:t>Depositi</a:t>
            </a:r>
            <a:r>
              <a:rPr lang="it-IT" sz="1400" dirty="0">
                <a:solidFill>
                  <a:srgbClr val="7F7F7F"/>
                </a:solidFill>
                <a:latin typeface="Arial" panose="020B0604020202020204" pitchFamily="34" charset="0"/>
                <a:cs typeface="Arial" panose="020B0604020202020204" pitchFamily="34" charset="0"/>
              </a:rPr>
              <a:t>” l’avvocato può depositare una nomina, inviare gli atti che costituiscono le parti nel processo penale, inviare denunce, querele ed istanze di procedimento. Può inoltre depositare istanze di rescissione del giudicato e di revisione.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28E64D6D-F326-CD8F-6DEC-1C007657005F}"/>
              </a:ext>
            </a:extLst>
          </p:cNvPr>
          <p:cNvPicPr>
            <a:picLocks noChangeAspect="1"/>
          </p:cNvPicPr>
          <p:nvPr/>
        </p:nvPicPr>
        <p:blipFill>
          <a:blip r:embed="rId3"/>
          <a:stretch>
            <a:fillRect/>
          </a:stretch>
        </p:blipFill>
        <p:spPr>
          <a:xfrm>
            <a:off x="3874160" y="1178561"/>
            <a:ext cx="8140040" cy="4578772"/>
          </a:xfrm>
          <a:prstGeom prst="rect">
            <a:avLst/>
          </a:prstGeom>
          <a:ln w="25400">
            <a:solidFill>
              <a:schemeClr val="bg1"/>
            </a:solidFill>
          </a:ln>
        </p:spPr>
      </p:pic>
    </p:spTree>
    <p:extLst>
      <p:ext uri="{BB962C8B-B14F-4D97-AF65-F5344CB8AC3E}">
        <p14:creationId xmlns:p14="http://schemas.microsoft.com/office/powerpoint/2010/main" val="341346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12</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471590" y="179304"/>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Nomina</a:t>
            </a:r>
          </a:p>
        </p:txBody>
      </p:sp>
      <p:sp>
        <p:nvSpPr>
          <p:cNvPr id="5" name="TextBox 4">
            <a:extLst>
              <a:ext uri="{FF2B5EF4-FFF2-40B4-BE49-F238E27FC236}">
                <a16:creationId xmlns:a16="http://schemas.microsoft.com/office/drawing/2014/main" id="{F2B05572-587B-1B35-2165-D455C2C47B4E}"/>
              </a:ext>
            </a:extLst>
          </p:cNvPr>
          <p:cNvSpPr txBox="1"/>
          <p:nvPr/>
        </p:nvSpPr>
        <p:spPr>
          <a:xfrm>
            <a:off x="527226" y="789181"/>
            <a:ext cx="4111222" cy="7448193"/>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Al fine di depositare una nomina l’utente deve:</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Specificare i dati dell’ufficio destinazione</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Identificare il procedimento su cui vuole costituirsi</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Inserire l’atto da depositare – PDF firmato digitalmente e non protetto da password -  e specificare ruolo e dati del/i soggetto/i rappresentato/i</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contestuali, anch’essi PDF firmati digitalmente e non protetti da password. In caso di inserimento di atti contestuali, è necessario specificarne la tipologia selezionando una voce tra quelle proposte nel menu a tendina.</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abilitanti (solo per la nomina da depositare in Procura)</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allegati, anche di diversi formati (per i formati supportati si rimanda al manuale utente). </a:t>
            </a:r>
          </a:p>
          <a:p>
            <a:pPr marL="285750" indent="-285750">
              <a:spcAft>
                <a:spcPts val="1800"/>
              </a:spcAft>
              <a:buFont typeface="Arial" panose="020B0604020202020204" pitchFamily="34" charset="0"/>
              <a:buChar char="•"/>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12" name="Immagine 11">
            <a:extLst>
              <a:ext uri="{FF2B5EF4-FFF2-40B4-BE49-F238E27FC236}">
                <a16:creationId xmlns:a16="http://schemas.microsoft.com/office/drawing/2014/main" id="{6147E891-A157-82A8-974B-73F15AF701A6}"/>
              </a:ext>
            </a:extLst>
          </p:cNvPr>
          <p:cNvPicPr>
            <a:picLocks noChangeAspect="1"/>
          </p:cNvPicPr>
          <p:nvPr/>
        </p:nvPicPr>
        <p:blipFill>
          <a:blip r:embed="rId3"/>
          <a:stretch>
            <a:fillRect/>
          </a:stretch>
        </p:blipFill>
        <p:spPr>
          <a:xfrm>
            <a:off x="4638448" y="440914"/>
            <a:ext cx="7202454" cy="5605289"/>
          </a:xfrm>
          <a:prstGeom prst="rect">
            <a:avLst/>
          </a:prstGeom>
        </p:spPr>
      </p:pic>
    </p:spTree>
    <p:extLst>
      <p:ext uri="{BB962C8B-B14F-4D97-AF65-F5344CB8AC3E}">
        <p14:creationId xmlns:p14="http://schemas.microsoft.com/office/powerpoint/2010/main" val="152007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13</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264553" y="36816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costituzioni/interventi</a:t>
            </a:r>
          </a:p>
        </p:txBody>
      </p:sp>
      <p:sp>
        <p:nvSpPr>
          <p:cNvPr id="5" name="TextBox 4">
            <a:extLst>
              <a:ext uri="{FF2B5EF4-FFF2-40B4-BE49-F238E27FC236}">
                <a16:creationId xmlns:a16="http://schemas.microsoft.com/office/drawing/2014/main" id="{F2B05572-587B-1B35-2165-D455C2C47B4E}"/>
              </a:ext>
            </a:extLst>
          </p:cNvPr>
          <p:cNvSpPr txBox="1"/>
          <p:nvPr/>
        </p:nvSpPr>
        <p:spPr>
          <a:xfrm>
            <a:off x="274968" y="1322272"/>
            <a:ext cx="4042590" cy="581697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Per depositare una costituzione o un intervento le operazioni da compiere sono analoghe a quelle da eseguire per depositare una nomina. L’avvocato dovrà:</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i dati dell’ufficio destinazione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Identificare il procedimento su cui vuole costituire il soggetto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Inserire l’atto principale – PDF firmato digitalmente e non protetto da password - e specificare ruolo e dati del/i soggetto/i interessato/i dal deposito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Aggiungere eventuali atti contestuali (PDF firmati digitalmente)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Aggiungere eventuali atti allegati, anche di diversi formati.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048C17D1-C58D-317A-4191-6C27064133D0}"/>
              </a:ext>
            </a:extLst>
          </p:cNvPr>
          <p:cNvPicPr>
            <a:picLocks noChangeAspect="1"/>
          </p:cNvPicPr>
          <p:nvPr/>
        </p:nvPicPr>
        <p:blipFill>
          <a:blip r:embed="rId3"/>
          <a:stretch>
            <a:fillRect/>
          </a:stretch>
        </p:blipFill>
        <p:spPr>
          <a:xfrm>
            <a:off x="4447472" y="508883"/>
            <a:ext cx="7479975" cy="5817320"/>
          </a:xfrm>
          <a:prstGeom prst="rect">
            <a:avLst/>
          </a:prstGeom>
        </p:spPr>
      </p:pic>
    </p:spTree>
    <p:extLst>
      <p:ext uri="{BB962C8B-B14F-4D97-AF65-F5344CB8AC3E}">
        <p14:creationId xmlns:p14="http://schemas.microsoft.com/office/powerpoint/2010/main" val="149016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3</a:t>
            </a:r>
          </a:p>
        </p:txBody>
      </p:sp>
      <p:sp>
        <p:nvSpPr>
          <p:cNvPr id="7" name="TextBox 6">
            <a:extLst>
              <a:ext uri="{FF2B5EF4-FFF2-40B4-BE49-F238E27FC236}">
                <a16:creationId xmlns:a16="http://schemas.microsoft.com/office/drawing/2014/main" id="{AE3B6DF9-9B8E-39E6-5D31-A025CCDB4166}"/>
              </a:ext>
            </a:extLst>
          </p:cNvPr>
          <p:cNvSpPr txBox="1"/>
          <p:nvPr/>
        </p:nvSpPr>
        <p:spPr>
          <a:xfrm>
            <a:off x="806924" y="3475167"/>
            <a:ext cx="3999236"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 Successivi</a:t>
            </a:r>
          </a:p>
        </p:txBody>
      </p:sp>
      <p:pic>
        <p:nvPicPr>
          <p:cNvPr id="12" name="Picture 11" descr="Shape, icon&#10;&#10;Description automatically generated">
            <a:extLst>
              <a:ext uri="{FF2B5EF4-FFF2-40B4-BE49-F238E27FC236}">
                <a16:creationId xmlns:a16="http://schemas.microsoft.com/office/drawing/2014/main"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92883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15</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378972" y="585653"/>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    successivi</a:t>
            </a:r>
          </a:p>
        </p:txBody>
      </p:sp>
      <p:sp>
        <p:nvSpPr>
          <p:cNvPr id="5" name="TextBox 4">
            <a:extLst>
              <a:ext uri="{FF2B5EF4-FFF2-40B4-BE49-F238E27FC236}">
                <a16:creationId xmlns:a16="http://schemas.microsoft.com/office/drawing/2014/main" id="{F2B05572-587B-1B35-2165-D455C2C47B4E}"/>
              </a:ext>
            </a:extLst>
          </p:cNvPr>
          <p:cNvSpPr txBox="1"/>
          <p:nvPr/>
        </p:nvSpPr>
        <p:spPr>
          <a:xfrm>
            <a:off x="378972" y="1694830"/>
            <a:ext cx="3536014" cy="4462760"/>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Si ha accesso a tale funzionalità a partire dall’elenco dei procedimenti autorizzati. Selezionato un procedimento, è possibile depositare un atto (cd successivo perché successivo ad una nomina o ad una costituzione).</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degli atti depositabili è filtrato automaticamente in base all’ufficio presso il quale pende il procedimento. </a:t>
            </a:r>
          </a:p>
          <a:p>
            <a:pPr>
              <a:spcAft>
                <a:spcPts val="1800"/>
              </a:spcAft>
            </a:pPr>
            <a:r>
              <a:rPr lang="it-IT" sz="1400" dirty="0">
                <a:solidFill>
                  <a:srgbClr val="7F7F7F"/>
                </a:solidFill>
                <a:latin typeface="Arial" panose="020B0604020202020204" pitchFamily="34" charset="0"/>
                <a:cs typeface="Arial" panose="020B0604020202020204" pitchFamily="34" charset="0"/>
              </a:rPr>
              <a:t>E’ a disposizione dell’utente sia una ricerca testuale (“cerca tipo atto”), che una ricerca per “fase”. </a:t>
            </a:r>
          </a:p>
          <a:p>
            <a:pPr>
              <a:spcAft>
                <a:spcPts val="1800"/>
              </a:spcAft>
            </a:pPr>
            <a:r>
              <a:rPr lang="it-IT" sz="1400" dirty="0">
                <a:solidFill>
                  <a:srgbClr val="7F7F7F"/>
                </a:solidFill>
                <a:latin typeface="Arial" panose="020B0604020202020204" pitchFamily="34" charset="0"/>
                <a:cs typeface="Arial" panose="020B0604020202020204" pitchFamily="34" charset="0"/>
              </a:rPr>
              <a:t>La selezione di un atto comporta l’apertura della relativa maschera di inserimento dati.</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107E1F5E-32AA-F4FD-35AF-B29A907E6A81}"/>
              </a:ext>
            </a:extLst>
          </p:cNvPr>
          <p:cNvPicPr>
            <a:picLocks noChangeAspect="1"/>
          </p:cNvPicPr>
          <p:nvPr/>
        </p:nvPicPr>
        <p:blipFill>
          <a:blip r:embed="rId3"/>
          <a:stretch>
            <a:fillRect/>
          </a:stretch>
        </p:blipFill>
        <p:spPr>
          <a:xfrm>
            <a:off x="4080933" y="1197768"/>
            <a:ext cx="7933267" cy="4462463"/>
          </a:xfrm>
          <a:prstGeom prst="rect">
            <a:avLst/>
          </a:prstGeom>
        </p:spPr>
      </p:pic>
    </p:spTree>
    <p:extLst>
      <p:ext uri="{BB962C8B-B14F-4D97-AF65-F5344CB8AC3E}">
        <p14:creationId xmlns:p14="http://schemas.microsoft.com/office/powerpoint/2010/main" val="194946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16</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378972" y="82126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atto    successivo</a:t>
            </a:r>
          </a:p>
        </p:txBody>
      </p:sp>
      <p:sp>
        <p:nvSpPr>
          <p:cNvPr id="5" name="TextBox 4">
            <a:extLst>
              <a:ext uri="{FF2B5EF4-FFF2-40B4-BE49-F238E27FC236}">
                <a16:creationId xmlns:a16="http://schemas.microsoft.com/office/drawing/2014/main" id="{F2B05572-587B-1B35-2165-D455C2C47B4E}"/>
              </a:ext>
            </a:extLst>
          </p:cNvPr>
          <p:cNvSpPr txBox="1"/>
          <p:nvPr/>
        </p:nvSpPr>
        <p:spPr>
          <a:xfrm>
            <a:off x="378972" y="2025030"/>
            <a:ext cx="3536014" cy="2708434"/>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La sezione “procedimento” viene valorizzata in automatico ed in sola visualizzazione in base al procedimento selezionato nell’elenco procedimenti autorizzati.</a:t>
            </a:r>
          </a:p>
          <a:p>
            <a:pPr>
              <a:spcAft>
                <a:spcPts val="1800"/>
              </a:spcAft>
            </a:pPr>
            <a:r>
              <a:rPr lang="it-IT" sz="1400" dirty="0">
                <a:solidFill>
                  <a:srgbClr val="7F7F7F"/>
                </a:solidFill>
                <a:latin typeface="Arial" panose="020B0604020202020204" pitchFamily="34" charset="0"/>
                <a:cs typeface="Arial" panose="020B0604020202020204" pitchFamily="34" charset="0"/>
              </a:rPr>
              <a:t>La sezione di caricamento dell'atto da depositare si specializza in base al tipo di atto (può presentare campi opportuni da compilare)</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8FCFD91F-B9EB-E6D2-7EDA-487C87597AD2}"/>
              </a:ext>
            </a:extLst>
          </p:cNvPr>
          <p:cNvPicPr>
            <a:picLocks noChangeAspect="1"/>
          </p:cNvPicPr>
          <p:nvPr/>
        </p:nvPicPr>
        <p:blipFill>
          <a:blip r:embed="rId3"/>
          <a:stretch>
            <a:fillRect/>
          </a:stretch>
        </p:blipFill>
        <p:spPr>
          <a:xfrm>
            <a:off x="3882769" y="1113366"/>
            <a:ext cx="8233364" cy="4631267"/>
          </a:xfrm>
          <a:prstGeom prst="rect">
            <a:avLst/>
          </a:prstGeom>
        </p:spPr>
      </p:pic>
    </p:spTree>
    <p:extLst>
      <p:ext uri="{BB962C8B-B14F-4D97-AF65-F5344CB8AC3E}">
        <p14:creationId xmlns:p14="http://schemas.microsoft.com/office/powerpoint/2010/main" val="51848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B0EA1-82BF-147B-5255-1B01E4FFA12C}"/>
              </a:ext>
            </a:extLst>
          </p:cNvPr>
          <p:cNvSpPr txBox="1"/>
          <p:nvPr/>
        </p:nvSpPr>
        <p:spPr>
          <a:xfrm>
            <a:off x="4230012" y="846503"/>
            <a:ext cx="4166858" cy="3939540"/>
          </a:xfrm>
          <a:prstGeom prst="rect">
            <a:avLst/>
          </a:prstGeom>
          <a:noFill/>
        </p:spPr>
        <p:txBody>
          <a:bodyPr wrap="square" rtlCol="0" anchor="t">
            <a:spAutoFit/>
          </a:bodyPr>
          <a:lstStyle/>
          <a:p>
            <a:pPr>
              <a:spcAft>
                <a:spcPts val="1800"/>
              </a:spcAft>
            </a:pPr>
            <a:r>
              <a:rPr lang="en-GB" sz="25000">
                <a:solidFill>
                  <a:srgbClr val="6798C1">
                    <a:alpha val="35000"/>
                  </a:srgbClr>
                </a:solidFill>
                <a:latin typeface="Arial" panose="020B0604020202020204" pitchFamily="34" charset="0"/>
                <a:cs typeface="Arial" panose="020B0604020202020204" pitchFamily="34" charset="0"/>
              </a:rPr>
              <a:t>2</a:t>
            </a:r>
            <a:endParaRPr lang="en-IT" sz="25000">
              <a:solidFill>
                <a:srgbClr val="6798C1">
                  <a:alpha val="35000"/>
                </a:srgb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C93B79-AA28-EAE9-A4C4-7B02CC587000}"/>
              </a:ext>
            </a:extLst>
          </p:cNvPr>
          <p:cNvSpPr txBox="1"/>
          <p:nvPr/>
        </p:nvSpPr>
        <p:spPr>
          <a:xfrm>
            <a:off x="7952406" y="846503"/>
            <a:ext cx="4166858" cy="3939540"/>
          </a:xfrm>
          <a:prstGeom prst="rect">
            <a:avLst/>
          </a:prstGeom>
          <a:noFill/>
        </p:spPr>
        <p:txBody>
          <a:bodyPr wrap="square" rtlCol="0" anchor="t">
            <a:spAutoFit/>
          </a:bodyPr>
          <a:lstStyle/>
          <a:p>
            <a:pPr>
              <a:spcAft>
                <a:spcPts val="1800"/>
              </a:spcAft>
            </a:pPr>
            <a:r>
              <a:rPr lang="en-GB" sz="25000">
                <a:solidFill>
                  <a:srgbClr val="6798C1">
                    <a:alpha val="36000"/>
                  </a:srgbClr>
                </a:solidFill>
                <a:latin typeface="Arial" panose="020B0604020202020204" pitchFamily="34" charset="0"/>
                <a:cs typeface="Arial" panose="020B0604020202020204" pitchFamily="34" charset="0"/>
              </a:rPr>
              <a:t>3</a:t>
            </a:r>
            <a:endParaRPr lang="en-IT" sz="25000">
              <a:solidFill>
                <a:srgbClr val="6798C1">
                  <a:alpha val="36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6C35B14-D84E-74B2-A8DF-47E64C349EFD}"/>
              </a:ext>
            </a:extLst>
          </p:cNvPr>
          <p:cNvSpPr txBox="1"/>
          <p:nvPr/>
        </p:nvSpPr>
        <p:spPr>
          <a:xfrm>
            <a:off x="712112" y="846503"/>
            <a:ext cx="4166858" cy="3939540"/>
          </a:xfrm>
          <a:prstGeom prst="rect">
            <a:avLst/>
          </a:prstGeom>
          <a:noFill/>
        </p:spPr>
        <p:txBody>
          <a:bodyPr wrap="square" rtlCol="0" anchor="t">
            <a:spAutoFit/>
          </a:bodyPr>
          <a:lstStyle/>
          <a:p>
            <a:pPr>
              <a:spcAft>
                <a:spcPts val="1800"/>
              </a:spcAft>
            </a:pPr>
            <a:r>
              <a:rPr lang="en-GB" sz="25000">
                <a:solidFill>
                  <a:srgbClr val="6798C1">
                    <a:alpha val="35000"/>
                  </a:srgbClr>
                </a:solidFill>
                <a:latin typeface="Arial" panose="020B0604020202020204" pitchFamily="34" charset="0"/>
                <a:cs typeface="Arial" panose="020B0604020202020204" pitchFamily="34" charset="0"/>
              </a:rPr>
              <a:t>1</a:t>
            </a:r>
            <a:endParaRPr lang="en-IT" sz="25000">
              <a:solidFill>
                <a:srgbClr val="6798C1">
                  <a:alpha val="35000"/>
                </a:srgb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17</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599106" y="913494"/>
            <a:ext cx="9668016"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Passi per il deposito di un atto successivo</a:t>
            </a:r>
          </a:p>
        </p:txBody>
      </p:sp>
      <p:sp>
        <p:nvSpPr>
          <p:cNvPr id="5" name="TextBox 4">
            <a:extLst>
              <a:ext uri="{FF2B5EF4-FFF2-40B4-BE49-F238E27FC236}">
                <a16:creationId xmlns:a16="http://schemas.microsoft.com/office/drawing/2014/main" id="{F2B05572-587B-1B35-2165-D455C2C47B4E}"/>
              </a:ext>
            </a:extLst>
          </p:cNvPr>
          <p:cNvSpPr txBox="1"/>
          <p:nvPr/>
        </p:nvSpPr>
        <p:spPr>
          <a:xfrm>
            <a:off x="599106" y="2878062"/>
            <a:ext cx="3096594" cy="3154710"/>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Selezionare l’atto da inviare</a:t>
            </a:r>
          </a:p>
          <a:p>
            <a:pPr>
              <a:spcAft>
                <a:spcPts val="1800"/>
              </a:spcAft>
            </a:pPr>
            <a:r>
              <a:rPr lang="it-IT" sz="1400" dirty="0">
                <a:solidFill>
                  <a:srgbClr val="7F7F7F"/>
                </a:solidFill>
                <a:latin typeface="Arial" panose="020B0604020202020204" pitchFamily="34" charset="0"/>
                <a:cs typeface="Arial" panose="020B0604020202020204" pitchFamily="34" charset="0"/>
              </a:rPr>
              <a:t>L’avvocato, partendo da un procedimento autorizzato,  dovrà selezionare l’atto da inviare scegliendolo dall’apposita lista a discesa. </a:t>
            </a:r>
          </a:p>
          <a:p>
            <a:pPr>
              <a:spcAft>
                <a:spcPts val="1800"/>
              </a:spcAft>
            </a:pPr>
            <a:r>
              <a:rPr lang="it-IT" sz="1400" dirty="0">
                <a:solidFill>
                  <a:srgbClr val="7F7F7F"/>
                </a:solidFill>
                <a:latin typeface="Arial" panose="020B0604020202020204" pitchFamily="34" charset="0"/>
                <a:cs typeface="Arial" panose="020B0604020202020204" pitchFamily="34" charset="0"/>
              </a:rPr>
              <a:t>Successivamente valorizzerà l’ufficio di destinazione tra quelli selezionabili sulla scorta del tipo di atto da inviare.</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339BCF2-0DB4-9014-2EAF-658927BFE94E}"/>
              </a:ext>
            </a:extLst>
          </p:cNvPr>
          <p:cNvSpPr txBox="1"/>
          <p:nvPr/>
        </p:nvSpPr>
        <p:spPr>
          <a:xfrm>
            <a:off x="4180506" y="2878062"/>
            <a:ext cx="2779094" cy="3801041"/>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Inserire i documenti</a:t>
            </a:r>
          </a:p>
          <a:p>
            <a:pPr>
              <a:spcAft>
                <a:spcPts val="1800"/>
              </a:spcAft>
            </a:pPr>
            <a:r>
              <a:rPr lang="it-IT" sz="1400" dirty="0">
                <a:solidFill>
                  <a:srgbClr val="7F7F7F"/>
                </a:solidFill>
                <a:latin typeface="Arial" panose="020B0604020202020204" pitchFamily="34" charset="0"/>
                <a:cs typeface="Arial" panose="020B0604020202020204" pitchFamily="34" charset="0"/>
              </a:rPr>
              <a:t>È necessario inserire almeno il documento principale, che deve essere un PDF non protetto da password firmato digitalmente dall’avvocato che ha effettuato il log-in all’applicazione.</a:t>
            </a:r>
          </a:p>
          <a:p>
            <a:pPr>
              <a:spcAft>
                <a:spcPts val="1800"/>
              </a:spcAft>
            </a:pPr>
            <a:r>
              <a:rPr lang="it-IT" sz="1400" dirty="0">
                <a:solidFill>
                  <a:srgbClr val="7F7F7F"/>
                </a:solidFill>
                <a:latin typeface="Arial" panose="020B0604020202020204" pitchFamily="34" charset="0"/>
                <a:cs typeface="Arial" panose="020B0604020202020204" pitchFamily="34" charset="0"/>
              </a:rPr>
              <a:t>È possibile inserire anche altri allegati, non necessariamente firmati digitalmente e di diverso formato. Per ogni allegato inserito, è necessario specificarne l’oggetto.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A24D192-7FDC-E3B8-7D32-64E901F4AF92}"/>
              </a:ext>
            </a:extLst>
          </p:cNvPr>
          <p:cNvSpPr txBox="1"/>
          <p:nvPr/>
        </p:nvSpPr>
        <p:spPr>
          <a:xfrm>
            <a:off x="7952406" y="2878062"/>
            <a:ext cx="2779094" cy="3354765"/>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Inserire eventuali dati specifici dell’atto</a:t>
            </a:r>
          </a:p>
          <a:p>
            <a:pPr>
              <a:spcAft>
                <a:spcPts val="1800"/>
              </a:spcAft>
            </a:pPr>
            <a:r>
              <a:rPr lang="it-IT" sz="1400" dirty="0">
                <a:solidFill>
                  <a:srgbClr val="7F7F7F"/>
                </a:solidFill>
                <a:latin typeface="Arial" panose="020B0604020202020204" pitchFamily="34" charset="0"/>
                <a:cs typeface="Arial" panose="020B0604020202020204" pitchFamily="34" charset="0"/>
              </a:rPr>
              <a:t>Apposite icone di </a:t>
            </a:r>
            <a:r>
              <a:rPr lang="it-IT" sz="1400" dirty="0" err="1">
                <a:solidFill>
                  <a:srgbClr val="7F7F7F"/>
                </a:solidFill>
                <a:latin typeface="Arial" panose="020B0604020202020204" pitchFamily="34" charset="0"/>
                <a:cs typeface="Arial" panose="020B0604020202020204" pitchFamily="34" charset="0"/>
              </a:rPr>
              <a:t>alert</a:t>
            </a:r>
            <a:r>
              <a:rPr lang="it-IT" sz="1400" dirty="0">
                <a:solidFill>
                  <a:srgbClr val="7F7F7F"/>
                </a:solidFill>
                <a:latin typeface="Arial" panose="020B0604020202020204" pitchFamily="34" charset="0"/>
                <a:cs typeface="Arial" panose="020B0604020202020204" pitchFamily="34" charset="0"/>
              </a:rPr>
              <a:t> (     ) avvertono l’avvocato che, al fine di procedere con l’invio dell’atto, è necessario inserire ulteriori informazioni. Fino al momento del loro inserimento, non sarà possibile procedere con l’invio del deposito ed il pulsante «Invia» non risulterà selezionabile.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9923D949-B4C6-9258-57CB-34E2C7A8BAF6}"/>
              </a:ext>
            </a:extLst>
          </p:cNvPr>
          <p:cNvPicPr>
            <a:picLocks noChangeAspect="1"/>
          </p:cNvPicPr>
          <p:nvPr/>
        </p:nvPicPr>
        <p:blipFill>
          <a:blip r:embed="rId2"/>
          <a:stretch>
            <a:fillRect/>
          </a:stretch>
        </p:blipFill>
        <p:spPr>
          <a:xfrm>
            <a:off x="9915167" y="3620508"/>
            <a:ext cx="228600" cy="190500"/>
          </a:xfrm>
          <a:prstGeom prst="rect">
            <a:avLst/>
          </a:prstGeom>
        </p:spPr>
      </p:pic>
    </p:spTree>
    <p:extLst>
      <p:ext uri="{BB962C8B-B14F-4D97-AF65-F5344CB8AC3E}">
        <p14:creationId xmlns:p14="http://schemas.microsoft.com/office/powerpoint/2010/main" val="259430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4</a:t>
            </a:r>
          </a:p>
        </p:txBody>
      </p:sp>
      <p:sp>
        <p:nvSpPr>
          <p:cNvPr id="7" name="TextBox 6">
            <a:extLst>
              <a:ext uri="{FF2B5EF4-FFF2-40B4-BE49-F238E27FC236}">
                <a16:creationId xmlns:a16="http://schemas.microsoft.com/office/drawing/2014/main" id="{AE3B6DF9-9B8E-39E6-5D31-A025CCDB4166}"/>
              </a:ext>
            </a:extLst>
          </p:cNvPr>
          <p:cNvSpPr txBox="1"/>
          <p:nvPr/>
        </p:nvSpPr>
        <p:spPr>
          <a:xfrm>
            <a:off x="806924" y="3475167"/>
            <a:ext cx="2383986"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Certificati 335</a:t>
            </a:r>
          </a:p>
        </p:txBody>
      </p:sp>
      <p:pic>
        <p:nvPicPr>
          <p:cNvPr id="12" name="Picture 11" descr="Shape, icon&#10;&#10;Description automatically generated">
            <a:extLst>
              <a:ext uri="{FF2B5EF4-FFF2-40B4-BE49-F238E27FC236}">
                <a16:creationId xmlns:a16="http://schemas.microsoft.com/office/drawing/2014/main"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299906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19</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378972" y="644965"/>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Richiesta certificato</a:t>
            </a:r>
            <a:endParaRPr lang="en-GB" sz="2800" dirty="0">
              <a:solidFill>
                <a:srgbClr val="00346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B05572-587B-1B35-2165-D455C2C47B4E}"/>
              </a:ext>
            </a:extLst>
          </p:cNvPr>
          <p:cNvSpPr txBox="1"/>
          <p:nvPr/>
        </p:nvSpPr>
        <p:spPr>
          <a:xfrm>
            <a:off x="378972" y="1344485"/>
            <a:ext cx="3536014" cy="515525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dall’omonima voce di menu, l’avvocato può richiedere l’emissione di un </a:t>
            </a:r>
            <a:r>
              <a:rPr lang="it-IT" sz="1400" b="1" dirty="0">
                <a:solidFill>
                  <a:srgbClr val="7F7F7F"/>
                </a:solidFill>
                <a:latin typeface="Arial" panose="020B0604020202020204" pitchFamily="34" charset="0"/>
                <a:cs typeface="Arial" panose="020B0604020202020204" pitchFamily="34" charset="0"/>
              </a:rPr>
              <a:t>certificato ex art. 335 c.p.p</a:t>
            </a:r>
            <a:r>
              <a:rPr lang="it-IT" sz="1400" dirty="0">
                <a:solidFill>
                  <a:srgbClr val="7F7F7F"/>
                </a:solidFill>
                <a:latin typeface="Arial" panose="020B0604020202020204" pitchFamily="34" charset="0"/>
                <a:cs typeface="Arial" panose="020B0604020202020204" pitchFamily="34" charset="0"/>
              </a:rPr>
              <a:t>.</a:t>
            </a:r>
          </a:p>
          <a:p>
            <a:pPr>
              <a:spcAft>
                <a:spcPts val="1800"/>
              </a:spcAft>
            </a:pPr>
            <a:r>
              <a:rPr lang="it-IT" sz="1400" dirty="0">
                <a:solidFill>
                  <a:srgbClr val="7F7F7F"/>
                </a:solidFill>
                <a:latin typeface="Arial" panose="020B0604020202020204" pitchFamily="34" charset="0"/>
                <a:cs typeface="Arial" panose="020B0604020202020204" pitchFamily="34" charset="0"/>
              </a:rPr>
              <a:t>L’avvocato deve: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la Procura di destinazione </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i dati del soggetto intestatario del certificato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Inserire almeno l’atto principale, PDF firmato digitalmente e non protetto da password</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Possono essere inseriti anche altri allegati di diverso formato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L’avvocato deve specificare la tipologia di certificato richiesto (a seconda del ruolo del soggetto rappresentato)</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06BEBC99-C55D-8926-3A6B-EE7E1B086AA1}"/>
              </a:ext>
            </a:extLst>
          </p:cNvPr>
          <p:cNvPicPr>
            <a:picLocks noChangeAspect="1"/>
          </p:cNvPicPr>
          <p:nvPr/>
        </p:nvPicPr>
        <p:blipFill>
          <a:blip r:embed="rId3"/>
          <a:stretch>
            <a:fillRect/>
          </a:stretch>
        </p:blipFill>
        <p:spPr>
          <a:xfrm>
            <a:off x="3914986" y="1344485"/>
            <a:ext cx="8158426" cy="4019035"/>
          </a:xfrm>
          <a:prstGeom prst="rect">
            <a:avLst/>
          </a:prstGeom>
        </p:spPr>
      </p:pic>
    </p:spTree>
    <p:extLst>
      <p:ext uri="{BB962C8B-B14F-4D97-AF65-F5344CB8AC3E}">
        <p14:creationId xmlns:p14="http://schemas.microsoft.com/office/powerpoint/2010/main" val="171866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465"/>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C0E03BC-16ED-4441-00E1-A0301675B6D1}"/>
              </a:ext>
            </a:extLst>
          </p:cNvPr>
          <p:cNvPicPr>
            <a:picLocks noChangeAspect="1"/>
          </p:cNvPicPr>
          <p:nvPr/>
        </p:nvPicPr>
        <p:blipFill>
          <a:blip r:embed="rId3"/>
          <a:stretch>
            <a:fillRect/>
          </a:stretch>
        </p:blipFill>
        <p:spPr>
          <a:xfrm>
            <a:off x="1263650" y="625738"/>
            <a:ext cx="9664700" cy="5436394"/>
          </a:xfrm>
          <a:prstGeom prst="rect">
            <a:avLst/>
          </a:prstGeom>
        </p:spPr>
      </p:pic>
      <p:sp>
        <p:nvSpPr>
          <p:cNvPr id="2" name="CasellaDiTesto 1">
            <a:extLst>
              <a:ext uri="{FF2B5EF4-FFF2-40B4-BE49-F238E27FC236}">
                <a16:creationId xmlns:a16="http://schemas.microsoft.com/office/drawing/2014/main" id="{D67B3639-E94B-B35F-193C-7C9E719775DD}"/>
              </a:ext>
            </a:extLst>
          </p:cNvPr>
          <p:cNvSpPr txBox="1"/>
          <p:nvPr/>
        </p:nvSpPr>
        <p:spPr>
          <a:xfrm>
            <a:off x="6657028" y="3811057"/>
            <a:ext cx="3864288" cy="1600438"/>
          </a:xfrm>
          <a:prstGeom prst="rect">
            <a:avLst/>
          </a:prstGeom>
          <a:solidFill>
            <a:schemeClr val="bg1">
              <a:lumMod val="85000"/>
              <a:alpha val="24000"/>
            </a:schemeClr>
          </a:solidFill>
          <a:ln w="15875">
            <a:solidFill>
              <a:schemeClr val="tx1"/>
            </a:solidFill>
          </a:ln>
        </p:spPr>
        <p:txBody>
          <a:bodyPr wrap="square" rtlCol="0">
            <a:spAutoFit/>
          </a:bodyPr>
          <a:lstStyle/>
          <a:p>
            <a:r>
              <a:rPr lang="it-IT" sz="1400" dirty="0">
                <a:solidFill>
                  <a:srgbClr val="FF0000"/>
                </a:solidFill>
              </a:rPr>
              <a:t>Queste voci esposte in Home Page sono dei rimandi rapidi alle rispettive funzionalità.</a:t>
            </a:r>
          </a:p>
          <a:p>
            <a:endParaRPr lang="it-IT" sz="1400" dirty="0">
              <a:solidFill>
                <a:srgbClr val="FF0000"/>
              </a:solidFill>
            </a:endParaRPr>
          </a:p>
          <a:p>
            <a:r>
              <a:rPr lang="it-IT" sz="1400" dirty="0">
                <a:solidFill>
                  <a:srgbClr val="FF0000"/>
                </a:solidFill>
              </a:rPr>
              <a:t>In particolare, cliccando su «Informazioni», si ha accesso all’Help on line del PDP, da dove è possibile anche scaricare una copia aggiornata in formato PDF del Manuale Utente.</a:t>
            </a:r>
          </a:p>
        </p:txBody>
      </p:sp>
      <p:sp>
        <p:nvSpPr>
          <p:cNvPr id="4" name="CasellaDiTesto 3">
            <a:extLst>
              <a:ext uri="{FF2B5EF4-FFF2-40B4-BE49-F238E27FC236}">
                <a16:creationId xmlns:a16="http://schemas.microsoft.com/office/drawing/2014/main" id="{26244056-7452-0B42-431B-AB91B5C9FB69}"/>
              </a:ext>
            </a:extLst>
          </p:cNvPr>
          <p:cNvSpPr txBox="1"/>
          <p:nvPr/>
        </p:nvSpPr>
        <p:spPr>
          <a:xfrm>
            <a:off x="1384347" y="3962478"/>
            <a:ext cx="1606771" cy="1169551"/>
          </a:xfrm>
          <a:prstGeom prst="rect">
            <a:avLst/>
          </a:prstGeom>
          <a:solidFill>
            <a:schemeClr val="bg1">
              <a:lumMod val="85000"/>
              <a:alpha val="24000"/>
            </a:schemeClr>
          </a:solidFill>
          <a:ln w="15875">
            <a:solidFill>
              <a:schemeClr val="tx1"/>
            </a:solidFill>
          </a:ln>
        </p:spPr>
        <p:txBody>
          <a:bodyPr wrap="square" rtlCol="0">
            <a:spAutoFit/>
          </a:bodyPr>
          <a:lstStyle/>
          <a:p>
            <a:r>
              <a:rPr lang="it-IT" sz="1400" dirty="0">
                <a:solidFill>
                  <a:srgbClr val="FF0000"/>
                </a:solidFill>
              </a:rPr>
              <a:t>Espandendo le voci di menu si accede alle funzioni messe a disposizione dal sistema</a:t>
            </a:r>
          </a:p>
        </p:txBody>
      </p:sp>
      <p:cxnSp>
        <p:nvCxnSpPr>
          <p:cNvPr id="6" name="Connettore 2 5">
            <a:extLst>
              <a:ext uri="{FF2B5EF4-FFF2-40B4-BE49-F238E27FC236}">
                <a16:creationId xmlns:a16="http://schemas.microsoft.com/office/drawing/2014/main" id="{262DC6C7-E23C-4C0B-6374-9264CC7D03A6}"/>
              </a:ext>
            </a:extLst>
          </p:cNvPr>
          <p:cNvCxnSpPr>
            <a:cxnSpLocks/>
          </p:cNvCxnSpPr>
          <p:nvPr/>
        </p:nvCxnSpPr>
        <p:spPr>
          <a:xfrm flipH="1" flipV="1">
            <a:off x="2647784" y="1542553"/>
            <a:ext cx="171667" cy="2419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A48A3C83-E207-D6DA-87D0-CD1864418857}"/>
              </a:ext>
            </a:extLst>
          </p:cNvPr>
          <p:cNvCxnSpPr>
            <a:cxnSpLocks/>
          </p:cNvCxnSpPr>
          <p:nvPr/>
        </p:nvCxnSpPr>
        <p:spPr>
          <a:xfrm flipH="1" flipV="1">
            <a:off x="2647784" y="3429000"/>
            <a:ext cx="171667" cy="53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2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20</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378972" y="143933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Consultazione elenco certificati</a:t>
            </a:r>
            <a:endParaRPr lang="en-GB" sz="2800" dirty="0">
              <a:solidFill>
                <a:srgbClr val="00346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B05572-587B-1B35-2165-D455C2C47B4E}"/>
              </a:ext>
            </a:extLst>
          </p:cNvPr>
          <p:cNvSpPr txBox="1"/>
          <p:nvPr/>
        </p:nvSpPr>
        <p:spPr>
          <a:xfrm>
            <a:off x="378972" y="3134351"/>
            <a:ext cx="3536014" cy="1831271"/>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selezionando la voce “</a:t>
            </a:r>
            <a:r>
              <a:rPr lang="it-IT" sz="1400" b="1" dirty="0">
                <a:solidFill>
                  <a:srgbClr val="7F7F7F"/>
                </a:solidFill>
                <a:latin typeface="Arial" panose="020B0604020202020204" pitchFamily="34" charset="0"/>
                <a:cs typeface="Arial" panose="020B0604020202020204" pitchFamily="34" charset="0"/>
              </a:rPr>
              <a:t>Certificati</a:t>
            </a:r>
            <a:r>
              <a:rPr lang="it-IT" sz="1400" dirty="0">
                <a:solidFill>
                  <a:srgbClr val="7F7F7F"/>
                </a:solidFill>
                <a:latin typeface="Arial" panose="020B0604020202020204" pitchFamily="34" charset="0"/>
                <a:cs typeface="Arial" panose="020B0604020202020204" pitchFamily="34" charset="0"/>
              </a:rPr>
              <a:t>”  è possibile visualizzare l’elenco dei certificati richiesti dall’avvocato.</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fornisce informazioni sul soggetto intestatario, sul tipo di certificato richiesto e sullo stato di lavorazione dello stesso.</a:t>
            </a:r>
          </a:p>
        </p:txBody>
      </p:sp>
      <p:pic>
        <p:nvPicPr>
          <p:cNvPr id="7" name="Immagine 6">
            <a:extLst>
              <a:ext uri="{FF2B5EF4-FFF2-40B4-BE49-F238E27FC236}">
                <a16:creationId xmlns:a16="http://schemas.microsoft.com/office/drawing/2014/main" id="{AA7749EC-67A1-3847-367E-091325A0561D}"/>
              </a:ext>
            </a:extLst>
          </p:cNvPr>
          <p:cNvPicPr>
            <a:picLocks noChangeAspect="1"/>
          </p:cNvPicPr>
          <p:nvPr/>
        </p:nvPicPr>
        <p:blipFill>
          <a:blip r:embed="rId3"/>
          <a:stretch>
            <a:fillRect/>
          </a:stretch>
        </p:blipFill>
        <p:spPr>
          <a:xfrm>
            <a:off x="3988877" y="1439335"/>
            <a:ext cx="8025323" cy="4597400"/>
          </a:xfrm>
          <a:prstGeom prst="rect">
            <a:avLst/>
          </a:prstGeom>
        </p:spPr>
      </p:pic>
    </p:spTree>
    <p:extLst>
      <p:ext uri="{BB962C8B-B14F-4D97-AF65-F5344CB8AC3E}">
        <p14:creationId xmlns:p14="http://schemas.microsoft.com/office/powerpoint/2010/main" val="198748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able, indoor, person&#10;&#10;Description automatically generated">
            <a:extLst>
              <a:ext uri="{FF2B5EF4-FFF2-40B4-BE49-F238E27FC236}">
                <a16:creationId xmlns:a16="http://schemas.microsoft.com/office/drawing/2014/main" id="{D87C6702-FAA7-0D49-206E-34E8356BA1B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94970" y="0"/>
            <a:ext cx="8597031" cy="6858000"/>
          </a:xfrm>
          <a:prstGeom prst="rect">
            <a:avLst/>
          </a:prstGeom>
        </p:spPr>
      </p:pic>
      <p:sp>
        <p:nvSpPr>
          <p:cNvPr id="2" name="Freeform 1">
            <a:extLst>
              <a:ext uri="{FF2B5EF4-FFF2-40B4-BE49-F238E27FC236}">
                <a16:creationId xmlns:a16="http://schemas.microsoft.com/office/drawing/2014/main" id="{282D8A3F-7EA7-57CB-9C71-A2716AE0A020}"/>
              </a:ext>
            </a:extLst>
          </p:cNvPr>
          <p:cNvSpPr/>
          <p:nvPr/>
        </p:nvSpPr>
        <p:spPr>
          <a:xfrm rot="10800000">
            <a:off x="0" y="0"/>
            <a:ext cx="6858000" cy="6870526"/>
          </a:xfrm>
          <a:custGeom>
            <a:avLst/>
            <a:gdLst>
              <a:gd name="connsiteX0" fmla="*/ 3429000 w 6858000"/>
              <a:gd name="connsiteY0" fmla="*/ 0 h 6858000"/>
              <a:gd name="connsiteX1" fmla="*/ 3496849 w 6858000"/>
              <a:gd name="connsiteY1" fmla="*/ 1716 h 6858000"/>
              <a:gd name="connsiteX2" fmla="*/ 3496849 w 6858000"/>
              <a:gd name="connsiteY2" fmla="*/ 0 h 6858000"/>
              <a:gd name="connsiteX3" fmla="*/ 6858000 w 6858000"/>
              <a:gd name="connsiteY3" fmla="*/ 0 h 6858000"/>
              <a:gd name="connsiteX4" fmla="*/ 6858000 w 6858000"/>
              <a:gd name="connsiteY4" fmla="*/ 3429000 h 6858000"/>
              <a:gd name="connsiteX5" fmla="*/ 6858000 w 6858000"/>
              <a:gd name="connsiteY5" fmla="*/ 6858000 h 6858000"/>
              <a:gd name="connsiteX6" fmla="*/ 3496849 w 6858000"/>
              <a:gd name="connsiteY6" fmla="*/ 6858000 h 6858000"/>
              <a:gd name="connsiteX7" fmla="*/ 3496849 w 6858000"/>
              <a:gd name="connsiteY7" fmla="*/ 6856285 h 6858000"/>
              <a:gd name="connsiteX8" fmla="*/ 3429000 w 6858000"/>
              <a:gd name="connsiteY8" fmla="*/ 6858000 h 6858000"/>
              <a:gd name="connsiteX9" fmla="*/ 0 w 6858000"/>
              <a:gd name="connsiteY9" fmla="*/ 3429000 h 6858000"/>
              <a:gd name="connsiteX10" fmla="*/ 3429000 w 685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8000">
                <a:moveTo>
                  <a:pt x="3429000" y="0"/>
                </a:moveTo>
                <a:lnTo>
                  <a:pt x="3496849" y="1716"/>
                </a:lnTo>
                <a:lnTo>
                  <a:pt x="3496849" y="0"/>
                </a:lnTo>
                <a:lnTo>
                  <a:pt x="6858000" y="0"/>
                </a:lnTo>
                <a:lnTo>
                  <a:pt x="6858000" y="3429000"/>
                </a:lnTo>
                <a:lnTo>
                  <a:pt x="6858000" y="6858000"/>
                </a:lnTo>
                <a:lnTo>
                  <a:pt x="3496849" y="6858000"/>
                </a:lnTo>
                <a:lnTo>
                  <a:pt x="3496849" y="6856285"/>
                </a:lnTo>
                <a:lnTo>
                  <a:pt x="3429000" y="6858000"/>
                </a:lnTo>
                <a:cubicBezTo>
                  <a:pt x="1535216" y="6858000"/>
                  <a:pt x="0" y="5322784"/>
                  <a:pt x="0" y="3429000"/>
                </a:cubicBezTo>
                <a:cubicBezTo>
                  <a:pt x="0" y="1535216"/>
                  <a:pt x="1535216" y="0"/>
                  <a:pt x="3429000" y="0"/>
                </a:cubicBezTo>
                <a:close/>
              </a:path>
            </a:pathLst>
          </a:custGeom>
          <a:solidFill>
            <a:srgbClr val="0034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T">
              <a:solidFill>
                <a:schemeClr val="bg1"/>
              </a:solidFill>
            </a:endParaRPr>
          </a:p>
        </p:txBody>
      </p:sp>
      <p:pic>
        <p:nvPicPr>
          <p:cNvPr id="4" name="Picture 3" descr="Icon&#10;&#10;Description automatically generated">
            <a:extLst>
              <a:ext uri="{FF2B5EF4-FFF2-40B4-BE49-F238E27FC236}">
                <a16:creationId xmlns:a16="http://schemas.microsoft.com/office/drawing/2014/main" id="{9D75FEA4-421D-8B61-1838-0D21B1F79F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8583" y="5569080"/>
            <a:ext cx="1719835" cy="437609"/>
          </a:xfrm>
          <a:prstGeom prst="rect">
            <a:avLst/>
          </a:prstGeom>
        </p:spPr>
      </p:pic>
      <p:grpSp>
        <p:nvGrpSpPr>
          <p:cNvPr id="12" name="Group 11">
            <a:extLst>
              <a:ext uri="{FF2B5EF4-FFF2-40B4-BE49-F238E27FC236}">
                <a16:creationId xmlns:a16="http://schemas.microsoft.com/office/drawing/2014/main" id="{76922495-DCA7-B27A-7020-A40CF0210410}"/>
              </a:ext>
            </a:extLst>
          </p:cNvPr>
          <p:cNvGrpSpPr/>
          <p:nvPr/>
        </p:nvGrpSpPr>
        <p:grpSpPr>
          <a:xfrm>
            <a:off x="2587601" y="5569080"/>
            <a:ext cx="2739730" cy="431792"/>
            <a:chOff x="3594970" y="5436307"/>
            <a:chExt cx="3619088" cy="570382"/>
          </a:xfrm>
        </p:grpSpPr>
        <p:pic>
          <p:nvPicPr>
            <p:cNvPr id="5" name="Picture 4" descr="A skull with a black background&#10;&#10;Description automatically generated with low confidence">
              <a:extLst>
                <a:ext uri="{FF2B5EF4-FFF2-40B4-BE49-F238E27FC236}">
                  <a16:creationId xmlns:a16="http://schemas.microsoft.com/office/drawing/2014/main" id="{67D86657-26EA-D345-BC4C-6D076AB7ED3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94970" y="5436307"/>
              <a:ext cx="1014508" cy="570382"/>
            </a:xfrm>
            <a:prstGeom prst="rect">
              <a:avLst/>
            </a:prstGeom>
          </p:spPr>
        </p:pic>
        <p:pic>
          <p:nvPicPr>
            <p:cNvPr id="11" name="Picture 10">
              <a:extLst>
                <a:ext uri="{FF2B5EF4-FFF2-40B4-BE49-F238E27FC236}">
                  <a16:creationId xmlns:a16="http://schemas.microsoft.com/office/drawing/2014/main" id="{292A3C4F-D4B5-A3CD-ACC0-69B91B66489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87026" y="5569080"/>
              <a:ext cx="2727032" cy="309109"/>
            </a:xfrm>
            <a:prstGeom prst="rect">
              <a:avLst/>
            </a:prstGeom>
          </p:spPr>
        </p:pic>
      </p:grpSp>
    </p:spTree>
    <p:extLst>
      <p:ext uri="{BB962C8B-B14F-4D97-AF65-F5344CB8AC3E}">
        <p14:creationId xmlns:p14="http://schemas.microsoft.com/office/powerpoint/2010/main" val="325124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1</a:t>
            </a:r>
          </a:p>
        </p:txBody>
      </p:sp>
      <p:sp>
        <p:nvSpPr>
          <p:cNvPr id="7" name="TextBox 6">
            <a:extLst>
              <a:ext uri="{FF2B5EF4-FFF2-40B4-BE49-F238E27FC236}">
                <a16:creationId xmlns:a16="http://schemas.microsoft.com/office/drawing/2014/main" id="{AE3B6DF9-9B8E-39E6-5D31-A025CCDB4166}"/>
              </a:ext>
            </a:extLst>
          </p:cNvPr>
          <p:cNvSpPr txBox="1"/>
          <p:nvPr/>
        </p:nvSpPr>
        <p:spPr>
          <a:xfrm>
            <a:off x="806924" y="3475167"/>
            <a:ext cx="2345514"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Consultazioni</a:t>
            </a:r>
          </a:p>
        </p:txBody>
      </p:sp>
      <p:pic>
        <p:nvPicPr>
          <p:cNvPr id="12" name="Picture 11" descr="Shape, icon&#10;&#10;Description automatically generated">
            <a:extLst>
              <a:ext uri="{FF2B5EF4-FFF2-40B4-BE49-F238E27FC236}">
                <a16:creationId xmlns:a16="http://schemas.microsoft.com/office/drawing/2014/main"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60261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4</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177797" y="36712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Procedimenti Autorizzati</a:t>
            </a:r>
          </a:p>
        </p:txBody>
      </p:sp>
      <p:sp>
        <p:nvSpPr>
          <p:cNvPr id="5" name="TextBox 4">
            <a:extLst>
              <a:ext uri="{FF2B5EF4-FFF2-40B4-BE49-F238E27FC236}">
                <a16:creationId xmlns:a16="http://schemas.microsoft.com/office/drawing/2014/main" id="{F2B05572-587B-1B35-2165-D455C2C47B4E}"/>
              </a:ext>
            </a:extLst>
          </p:cNvPr>
          <p:cNvSpPr txBox="1"/>
          <p:nvPr/>
        </p:nvSpPr>
        <p:spPr>
          <a:xfrm>
            <a:off x="177798" y="1387425"/>
            <a:ext cx="4166857" cy="5093702"/>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Accedendo alla voce “</a:t>
            </a:r>
            <a:r>
              <a:rPr lang="it-IT" sz="1400" b="1" dirty="0">
                <a:solidFill>
                  <a:srgbClr val="7F7F7F"/>
                </a:solidFill>
                <a:latin typeface="Arial" panose="020B0604020202020204" pitchFamily="34" charset="0"/>
                <a:cs typeface="Arial" panose="020B0604020202020204" pitchFamily="34" charset="0"/>
              </a:rPr>
              <a:t>Procedimenti autorizzati</a:t>
            </a:r>
            <a:r>
              <a:rPr lang="it-IT" sz="1400" dirty="0">
                <a:solidFill>
                  <a:srgbClr val="7F7F7F"/>
                </a:solidFill>
                <a:latin typeface="Arial" panose="020B0604020202020204" pitchFamily="34" charset="0"/>
                <a:cs typeface="Arial" panose="020B0604020202020204" pitchFamily="34" charset="0"/>
              </a:rPr>
              <a:t>” nella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viene visualizzato l’elenco dei procedimenti autorizzati, ovvero quei procedimenti per i quali l’avvocato risulta registrato sul registro informatico di cancelleria (</a:t>
            </a:r>
            <a:r>
              <a:rPr lang="it-IT" sz="1400" dirty="0" err="1">
                <a:solidFill>
                  <a:srgbClr val="7F7F7F"/>
                </a:solidFill>
                <a:latin typeface="Arial" panose="020B0604020202020204" pitchFamily="34" charset="0"/>
                <a:cs typeface="Arial" panose="020B0604020202020204" pitchFamily="34" charset="0"/>
              </a:rPr>
              <a:t>ReGeWeb</a:t>
            </a:r>
            <a:r>
              <a:rPr lang="it-IT" sz="1400">
                <a:solidFill>
                  <a:srgbClr val="7F7F7F"/>
                </a:solidFill>
                <a:latin typeface="Arial" panose="020B0604020202020204" pitchFamily="34" charset="0"/>
                <a:cs typeface="Arial" panose="020B0604020202020204" pitchFamily="34" charset="0"/>
              </a:rPr>
              <a:t>), </a:t>
            </a:r>
            <a:r>
              <a:rPr lang="it-IT" sz="1400" dirty="0">
                <a:solidFill>
                  <a:srgbClr val="7F7F7F"/>
                </a:solidFill>
                <a:latin typeface="Arial" panose="020B0604020202020204" pitchFamily="34" charset="0"/>
                <a:cs typeface="Arial" panose="020B0604020202020204" pitchFamily="34" charset="0"/>
              </a:rPr>
              <a:t>come difensore di uno o più soggetti.</a:t>
            </a:r>
          </a:p>
          <a:p>
            <a:pPr>
              <a:spcAft>
                <a:spcPts val="1800"/>
              </a:spcAft>
            </a:pPr>
            <a:r>
              <a:rPr lang="it-IT" sz="1400" dirty="0">
                <a:solidFill>
                  <a:srgbClr val="7F7F7F"/>
                </a:solidFill>
                <a:latin typeface="Arial" panose="020B0604020202020204" pitchFamily="34" charset="0"/>
                <a:cs typeface="Arial" panose="020B0604020202020204" pitchFamily="34" charset="0"/>
              </a:rPr>
              <a:t>Dopo aver selezionato un procedimento è possibile depositare un atto successivo, azionando l’apposito pulsante “</a:t>
            </a:r>
            <a:r>
              <a:rPr lang="it-IT" sz="1400" b="1" dirty="0">
                <a:solidFill>
                  <a:srgbClr val="7F7F7F"/>
                </a:solidFill>
                <a:latin typeface="Arial" panose="020B0604020202020204" pitchFamily="34" charset="0"/>
                <a:cs typeface="Arial" panose="020B0604020202020204" pitchFamily="34" charset="0"/>
              </a:rPr>
              <a:t>Deposita atto successivo</a:t>
            </a:r>
            <a:r>
              <a:rPr lang="it-IT" sz="1400" dirty="0">
                <a:solidFill>
                  <a:srgbClr val="7F7F7F"/>
                </a:solidFill>
                <a:latin typeface="Arial" panose="020B0604020202020204" pitchFamily="34" charset="0"/>
                <a:cs typeface="Arial" panose="020B0604020202020204" pitchFamily="34" charset="0"/>
              </a:rPr>
              <a:t>” in basso a destra. </a:t>
            </a:r>
          </a:p>
          <a:p>
            <a:pPr>
              <a:spcAft>
                <a:spcPts val="1800"/>
              </a:spcAft>
            </a:pPr>
            <a:r>
              <a:rPr lang="it-IT" sz="1400" dirty="0">
                <a:solidFill>
                  <a:srgbClr val="7F7F7F"/>
                </a:solidFill>
                <a:latin typeface="Arial" panose="020B0604020202020204" pitchFamily="34" charset="0"/>
                <a:cs typeface="Arial" panose="020B0604020202020204" pitchFamily="34" charset="0"/>
              </a:rPr>
              <a:t>La funzionalità “</a:t>
            </a:r>
            <a:r>
              <a:rPr lang="it-IT" sz="1400" b="1" dirty="0">
                <a:solidFill>
                  <a:srgbClr val="7F7F7F"/>
                </a:solidFill>
                <a:latin typeface="Arial" panose="020B0604020202020204" pitchFamily="34" charset="0"/>
                <a:cs typeface="Arial" panose="020B0604020202020204" pitchFamily="34" charset="0"/>
              </a:rPr>
              <a:t>Aggiorna elenco</a:t>
            </a:r>
            <a:r>
              <a:rPr lang="it-IT" sz="1400" dirty="0">
                <a:solidFill>
                  <a:srgbClr val="7F7F7F"/>
                </a:solidFill>
                <a:latin typeface="Arial" panose="020B0604020202020204" pitchFamily="34" charset="0"/>
                <a:cs typeface="Arial" panose="020B0604020202020204" pitchFamily="34" charset="0"/>
              </a:rPr>
              <a:t>” – attivabile azionando l’apposito pulsante in basso a sinistra – è temporizzata, il che vuol dire che potrà essere nuovamente sollecitata al termine dell’intervallo programmato. Un apposito </a:t>
            </a:r>
            <a:r>
              <a:rPr lang="it-IT" sz="1400" dirty="0" err="1">
                <a:solidFill>
                  <a:srgbClr val="7F7F7F"/>
                </a:solidFill>
                <a:latin typeface="Arial" panose="020B0604020202020204" pitchFamily="34" charset="0"/>
                <a:cs typeface="Arial" panose="020B0604020202020204" pitchFamily="34" charset="0"/>
              </a:rPr>
              <a:t>tooltip</a:t>
            </a:r>
            <a:r>
              <a:rPr lang="it-IT" sz="1400" dirty="0">
                <a:solidFill>
                  <a:srgbClr val="7F7F7F"/>
                </a:solidFill>
                <a:latin typeface="Arial" panose="020B0604020202020204" pitchFamily="34" charset="0"/>
                <a:cs typeface="Arial" panose="020B0604020202020204" pitchFamily="34" charset="0"/>
              </a:rPr>
              <a:t> informa l’utente su quando sarà possibile eseguire un nuovo aggiornamento. La funzionalità consente di aggiornare l’elenco dei procedimenti autorizzati alle modifiche intervenute su ReGeWEB.</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FE67D602-C546-9EB8-48CF-08993659A2F3}"/>
              </a:ext>
            </a:extLst>
          </p:cNvPr>
          <p:cNvPicPr>
            <a:picLocks noChangeAspect="1"/>
          </p:cNvPicPr>
          <p:nvPr/>
        </p:nvPicPr>
        <p:blipFill>
          <a:blip r:embed="rId3"/>
          <a:stretch>
            <a:fillRect/>
          </a:stretch>
        </p:blipFill>
        <p:spPr>
          <a:xfrm>
            <a:off x="4344656" y="1416187"/>
            <a:ext cx="7783352" cy="4378135"/>
          </a:xfrm>
          <a:prstGeom prst="rect">
            <a:avLst/>
          </a:prstGeom>
        </p:spPr>
      </p:pic>
      <p:sp>
        <p:nvSpPr>
          <p:cNvPr id="6" name="Rettangolo 5">
            <a:extLst>
              <a:ext uri="{FF2B5EF4-FFF2-40B4-BE49-F238E27FC236}">
                <a16:creationId xmlns:a16="http://schemas.microsoft.com/office/drawing/2014/main" id="{E81815DE-BE7A-0633-379E-6AA7656EB0BC}"/>
              </a:ext>
            </a:extLst>
          </p:cNvPr>
          <p:cNvSpPr/>
          <p:nvPr/>
        </p:nvSpPr>
        <p:spPr>
          <a:xfrm>
            <a:off x="5732890" y="5351228"/>
            <a:ext cx="834887"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ADF5CBD-0487-FF42-8A13-36203D15E111}"/>
              </a:ext>
            </a:extLst>
          </p:cNvPr>
          <p:cNvSpPr/>
          <p:nvPr/>
        </p:nvSpPr>
        <p:spPr>
          <a:xfrm>
            <a:off x="10694504" y="5351228"/>
            <a:ext cx="1319696"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44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5</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290541" y="918853"/>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Depositi</a:t>
            </a:r>
          </a:p>
        </p:txBody>
      </p:sp>
      <p:sp>
        <p:nvSpPr>
          <p:cNvPr id="5" name="TextBox 4">
            <a:extLst>
              <a:ext uri="{FF2B5EF4-FFF2-40B4-BE49-F238E27FC236}">
                <a16:creationId xmlns:a16="http://schemas.microsoft.com/office/drawing/2014/main" id="{F2B05572-587B-1B35-2165-D455C2C47B4E}"/>
              </a:ext>
            </a:extLst>
          </p:cNvPr>
          <p:cNvSpPr txBox="1"/>
          <p:nvPr/>
        </p:nvSpPr>
        <p:spPr>
          <a:xfrm>
            <a:off x="290541" y="1676460"/>
            <a:ext cx="3536014" cy="3570208"/>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Accedendo alla voce “</a:t>
            </a:r>
            <a:r>
              <a:rPr lang="it-IT" sz="1400" b="1" dirty="0">
                <a:solidFill>
                  <a:srgbClr val="7F7F7F"/>
                </a:solidFill>
                <a:latin typeface="Arial" panose="020B0604020202020204" pitchFamily="34" charset="0"/>
                <a:cs typeface="Arial" panose="020B0604020202020204" pitchFamily="34" charset="0"/>
              </a:rPr>
              <a:t>Depositi</a:t>
            </a:r>
            <a:r>
              <a:rPr lang="it-IT" sz="1400" dirty="0">
                <a:solidFill>
                  <a:srgbClr val="7F7F7F"/>
                </a:solidFill>
                <a:latin typeface="Arial" panose="020B0604020202020204" pitchFamily="34" charset="0"/>
                <a:cs typeface="Arial" panose="020B0604020202020204" pitchFamily="34" charset="0"/>
              </a:rPr>
              <a:t>” nella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viene visualizzato l’elenco dei depositi effettuati dall’avvocato. Tale elenco fornisce informazioni sullo stato di lavorazione dell’atto e, al tempo stesso, riepiloga le informazioni relative al procedimento, all’ufficio di destinazione del deposito, al tipo di atto depositato e alle date di invio e di pervenimento dello stesso.</a:t>
            </a:r>
          </a:p>
          <a:p>
            <a:pPr>
              <a:spcAft>
                <a:spcPts val="1800"/>
              </a:spcAft>
            </a:pPr>
            <a:r>
              <a:rPr lang="it-IT" sz="1400" dirty="0">
                <a:solidFill>
                  <a:srgbClr val="7F7F7F"/>
                </a:solidFill>
                <a:latin typeface="Arial" panose="020B0604020202020204" pitchFamily="34" charset="0"/>
                <a:cs typeface="Arial" panose="020B0604020202020204" pitchFamily="34" charset="0"/>
              </a:rPr>
              <a:t>A partire da questo elenco è possibile – </a:t>
            </a:r>
            <a:r>
              <a:rPr lang="it-IT" sz="1400" i="1" u="sng" dirty="0">
                <a:solidFill>
                  <a:srgbClr val="7F7F7F"/>
                </a:solidFill>
                <a:latin typeface="Arial" panose="020B0604020202020204" pitchFamily="34" charset="0"/>
                <a:cs typeface="Arial" panose="020B0604020202020204" pitchFamily="34" charset="0"/>
              </a:rPr>
              <a:t>solo</a:t>
            </a:r>
            <a:r>
              <a:rPr lang="it-IT" sz="1400" dirty="0">
                <a:solidFill>
                  <a:srgbClr val="7F7F7F"/>
                </a:solidFill>
                <a:latin typeface="Arial" panose="020B0604020202020204" pitchFamily="34" charset="0"/>
                <a:cs typeface="Arial" panose="020B0604020202020204" pitchFamily="34" charset="0"/>
              </a:rPr>
              <a:t> per le nomine in fase di verifica – procedere con l’invio di un sollecito.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06E0FEE4-18F1-B174-4355-5766092DB0C9}"/>
              </a:ext>
            </a:extLst>
          </p:cNvPr>
          <p:cNvPicPr>
            <a:picLocks noChangeAspect="1"/>
          </p:cNvPicPr>
          <p:nvPr/>
        </p:nvPicPr>
        <p:blipFill>
          <a:blip r:embed="rId3"/>
          <a:stretch>
            <a:fillRect/>
          </a:stretch>
        </p:blipFill>
        <p:spPr>
          <a:xfrm>
            <a:off x="3877354" y="684466"/>
            <a:ext cx="8024105" cy="5503333"/>
          </a:xfrm>
          <a:prstGeom prst="rect">
            <a:avLst/>
          </a:prstGeom>
        </p:spPr>
      </p:pic>
      <p:sp>
        <p:nvSpPr>
          <p:cNvPr id="7" name="Rettangolo 6">
            <a:extLst>
              <a:ext uri="{FF2B5EF4-FFF2-40B4-BE49-F238E27FC236}">
                <a16:creationId xmlns:a16="http://schemas.microsoft.com/office/drawing/2014/main" id="{A49D6D34-A66C-ACE9-BE3A-247654BC8989}"/>
              </a:ext>
            </a:extLst>
          </p:cNvPr>
          <p:cNvSpPr/>
          <p:nvPr/>
        </p:nvSpPr>
        <p:spPr>
          <a:xfrm>
            <a:off x="10655852" y="5804452"/>
            <a:ext cx="1183640"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783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6</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290541" y="523220"/>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Denunce – Querele</a:t>
            </a:r>
          </a:p>
        </p:txBody>
      </p:sp>
      <p:sp>
        <p:nvSpPr>
          <p:cNvPr id="5" name="TextBox 4">
            <a:extLst>
              <a:ext uri="{FF2B5EF4-FFF2-40B4-BE49-F238E27FC236}">
                <a16:creationId xmlns:a16="http://schemas.microsoft.com/office/drawing/2014/main" id="{F2B05572-587B-1B35-2165-D455C2C47B4E}"/>
              </a:ext>
            </a:extLst>
          </p:cNvPr>
          <p:cNvSpPr txBox="1"/>
          <p:nvPr/>
        </p:nvSpPr>
        <p:spPr>
          <a:xfrm>
            <a:off x="290541" y="1761194"/>
            <a:ext cx="3536014" cy="4462760"/>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Viene visualizzato l’elenco delle denunce, delle querele, delle istanze di procedimento e delle eventuali integrazioni depositate dall’avvocato.</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fornisce all’avvocato informazioni sullo stato di lavorazione dell’atto.</a:t>
            </a:r>
          </a:p>
          <a:p>
            <a:pPr>
              <a:spcAft>
                <a:spcPts val="1800"/>
              </a:spcAft>
            </a:pPr>
            <a:r>
              <a:rPr lang="it-IT" sz="1400" dirty="0">
                <a:solidFill>
                  <a:srgbClr val="7F7F7F"/>
                </a:solidFill>
                <a:latin typeface="Arial" panose="020B0604020202020204" pitchFamily="34" charset="0"/>
                <a:cs typeface="Arial" panose="020B0604020202020204" pitchFamily="34" charset="0"/>
              </a:rPr>
              <a:t>Sono presenti nella parte bassa della schermata dei pulsanti di accesso rapido alle funzionalità di deposito di ulteriori denunce, querele, istanze di procedimento. </a:t>
            </a:r>
          </a:p>
          <a:p>
            <a:pPr>
              <a:spcAft>
                <a:spcPts val="1800"/>
              </a:spcAft>
            </a:pPr>
            <a:r>
              <a:rPr lang="it-IT" sz="1400" dirty="0">
                <a:solidFill>
                  <a:srgbClr val="7F7F7F"/>
                </a:solidFill>
                <a:latin typeface="Arial" panose="020B0604020202020204" pitchFamily="34" charset="0"/>
                <a:cs typeface="Arial" panose="020B0604020202020204" pitchFamily="34" charset="0"/>
              </a:rPr>
              <a:t>A partire da questo elenco è possibile – </a:t>
            </a:r>
            <a:r>
              <a:rPr lang="it-IT" sz="1400" i="1" u="sng" dirty="0">
                <a:solidFill>
                  <a:srgbClr val="7F7F7F"/>
                </a:solidFill>
                <a:latin typeface="Arial" panose="020B0604020202020204" pitchFamily="34" charset="0"/>
                <a:cs typeface="Arial" panose="020B0604020202020204" pitchFamily="34" charset="0"/>
              </a:rPr>
              <a:t>solo</a:t>
            </a:r>
            <a:r>
              <a:rPr lang="it-IT" sz="1400" dirty="0">
                <a:solidFill>
                  <a:srgbClr val="7F7F7F"/>
                </a:solidFill>
                <a:latin typeface="Arial" panose="020B0604020202020204" pitchFamily="34" charset="0"/>
                <a:cs typeface="Arial" panose="020B0604020202020204" pitchFamily="34" charset="0"/>
              </a:rPr>
              <a:t> per i depositi accolti – procedere con l’invio di un’integrazione, tramite pressione dell’apposito pulsante in basso a sinistra.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B1CB8472-191A-B9B2-FE64-9C536E92C362}"/>
              </a:ext>
            </a:extLst>
          </p:cNvPr>
          <p:cNvPicPr>
            <a:picLocks noChangeAspect="1"/>
          </p:cNvPicPr>
          <p:nvPr/>
        </p:nvPicPr>
        <p:blipFill>
          <a:blip r:embed="rId3"/>
          <a:stretch>
            <a:fillRect/>
          </a:stretch>
        </p:blipFill>
        <p:spPr>
          <a:xfrm>
            <a:off x="3826555" y="1624439"/>
            <a:ext cx="8295817" cy="4342342"/>
          </a:xfrm>
          <a:prstGeom prst="rect">
            <a:avLst/>
          </a:prstGeom>
        </p:spPr>
      </p:pic>
      <p:sp>
        <p:nvSpPr>
          <p:cNvPr id="3" name="Rettangolo 2">
            <a:extLst>
              <a:ext uri="{FF2B5EF4-FFF2-40B4-BE49-F238E27FC236}">
                <a16:creationId xmlns:a16="http://schemas.microsoft.com/office/drawing/2014/main" id="{DCEB6412-C6DF-7F38-A791-76554425CF3C}"/>
              </a:ext>
            </a:extLst>
          </p:cNvPr>
          <p:cNvSpPr/>
          <p:nvPr/>
        </p:nvSpPr>
        <p:spPr>
          <a:xfrm>
            <a:off x="4888507" y="5752095"/>
            <a:ext cx="868238" cy="2146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8F8BFA6-04E7-F11D-87E3-9F81706755D6}"/>
              </a:ext>
            </a:extLst>
          </p:cNvPr>
          <p:cNvSpPr/>
          <p:nvPr/>
        </p:nvSpPr>
        <p:spPr>
          <a:xfrm>
            <a:off x="8587188" y="5743484"/>
            <a:ext cx="3427011" cy="2146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749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7</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290541" y="523220"/>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integrazione</a:t>
            </a:r>
          </a:p>
        </p:txBody>
      </p:sp>
      <p:sp>
        <p:nvSpPr>
          <p:cNvPr id="5" name="TextBox 4">
            <a:extLst>
              <a:ext uri="{FF2B5EF4-FFF2-40B4-BE49-F238E27FC236}">
                <a16:creationId xmlns:a16="http://schemas.microsoft.com/office/drawing/2014/main" id="{F2B05572-587B-1B35-2165-D455C2C47B4E}"/>
              </a:ext>
            </a:extLst>
          </p:cNvPr>
          <p:cNvSpPr txBox="1"/>
          <p:nvPr/>
        </p:nvSpPr>
        <p:spPr>
          <a:xfrm>
            <a:off x="290541" y="1978003"/>
            <a:ext cx="3536014" cy="161582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L’avvocato, al fine di procedere con l’invio,  dovrà aggiungere almeno un atto firmato digitalmente - e non protetto da password - ed eventuali allegati, anche di diversi formati.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19B22D6-90C1-D1FF-1C05-83B6AA724B4A}"/>
              </a:ext>
            </a:extLst>
          </p:cNvPr>
          <p:cNvPicPr>
            <a:picLocks noChangeAspect="1"/>
          </p:cNvPicPr>
          <p:nvPr/>
        </p:nvPicPr>
        <p:blipFill>
          <a:blip r:embed="rId3"/>
          <a:stretch>
            <a:fillRect/>
          </a:stretch>
        </p:blipFill>
        <p:spPr>
          <a:xfrm>
            <a:off x="3826555" y="1793337"/>
            <a:ext cx="8201536" cy="3600987"/>
          </a:xfrm>
          <a:prstGeom prst="rect">
            <a:avLst/>
          </a:prstGeom>
        </p:spPr>
      </p:pic>
    </p:spTree>
    <p:extLst>
      <p:ext uri="{BB962C8B-B14F-4D97-AF65-F5344CB8AC3E}">
        <p14:creationId xmlns:p14="http://schemas.microsoft.com/office/powerpoint/2010/main" val="191856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22E9436-AFFB-16AD-FC72-AE9E87BF143B}"/>
              </a:ext>
            </a:extLst>
          </p:cNvPr>
          <p:cNvPicPr>
            <a:picLocks noChangeAspect="1"/>
          </p:cNvPicPr>
          <p:nvPr/>
        </p:nvPicPr>
        <p:blipFill>
          <a:blip r:embed="rId3"/>
          <a:stretch>
            <a:fillRect/>
          </a:stretch>
        </p:blipFill>
        <p:spPr>
          <a:xfrm>
            <a:off x="4253948" y="829354"/>
            <a:ext cx="7760252" cy="1224870"/>
          </a:xfrm>
          <a:prstGeom prst="rect">
            <a:avLst/>
          </a:prstGeom>
        </p:spPr>
      </p:pic>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p:txBody>
          <a:bodyPr/>
          <a:lstStyle/>
          <a:p>
            <a:fld id="{D9E0929E-96CB-BE4F-BE0E-27EA31BFB3AF}" type="slidenum">
              <a:rPr lang="en-IT" smtClean="0"/>
              <a:t>8</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204718" y="482711"/>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Ricevuta di avvenuto deposito</a:t>
            </a:r>
          </a:p>
        </p:txBody>
      </p:sp>
      <p:sp>
        <p:nvSpPr>
          <p:cNvPr id="5" name="TextBox 4">
            <a:extLst>
              <a:ext uri="{FF2B5EF4-FFF2-40B4-BE49-F238E27FC236}">
                <a16:creationId xmlns:a16="http://schemas.microsoft.com/office/drawing/2014/main" id="{F2B05572-587B-1B35-2165-D455C2C47B4E}"/>
              </a:ext>
            </a:extLst>
          </p:cNvPr>
          <p:cNvSpPr txBox="1"/>
          <p:nvPr/>
        </p:nvSpPr>
        <p:spPr>
          <a:xfrm>
            <a:off x="204718" y="1639301"/>
            <a:ext cx="4166858" cy="4016484"/>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dall’elenco dei depositi, cliccando sull’icona nella penultima colonna a destra, è possibile scaricare la ricevuta di invio del deposito.</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riporta: l’identificativo del deposito, il nominativo ed il C.F. dell’avvocato che ha effettuato il deposito, il numero di procedimento, il Magistrato assegnatario del fascicolo, i dati anagrafici dei soggetti interessati, e numero, tipologia ed oggetto di eventuali atti contestuali/allegati trasmessi con il deposito.</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reca anche l’indicazione: «La presente ricevuta di accettazione attesta il deposito degli atti ai sensi dell’art. 87, comma 6 bis, del decreto legislativo 10 ottobre 2022 n. 150»</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cxnSp>
        <p:nvCxnSpPr>
          <p:cNvPr id="6" name="Connettore diritto 5">
            <a:extLst>
              <a:ext uri="{FF2B5EF4-FFF2-40B4-BE49-F238E27FC236}">
                <a16:creationId xmlns:a16="http://schemas.microsoft.com/office/drawing/2014/main" id="{2CB8B12F-FEB2-6FDD-3C3A-FBFA05089088}"/>
              </a:ext>
            </a:extLst>
          </p:cNvPr>
          <p:cNvCxnSpPr>
            <a:cxnSpLocks/>
          </p:cNvCxnSpPr>
          <p:nvPr/>
        </p:nvCxnSpPr>
        <p:spPr>
          <a:xfrm flipH="1">
            <a:off x="5525292" y="1373960"/>
            <a:ext cx="6066633" cy="11939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43541193-19DB-3074-CE72-109D832601D1}"/>
              </a:ext>
            </a:extLst>
          </p:cNvPr>
          <p:cNvCxnSpPr>
            <a:cxnSpLocks/>
          </p:cNvCxnSpPr>
          <p:nvPr/>
        </p:nvCxnSpPr>
        <p:spPr>
          <a:xfrm flipH="1">
            <a:off x="10115559" y="1627457"/>
            <a:ext cx="1671491" cy="49569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399B8A9D-F672-87DA-58E6-95204D6BDF53}"/>
              </a:ext>
            </a:extLst>
          </p:cNvPr>
          <p:cNvCxnSpPr>
            <a:cxnSpLocks/>
          </p:cNvCxnSpPr>
          <p:nvPr/>
        </p:nvCxnSpPr>
        <p:spPr>
          <a:xfrm flipH="1">
            <a:off x="10115559" y="1373960"/>
            <a:ext cx="1671491" cy="11939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DB98FDFC-0D39-1AF1-68E6-F6294C9D9000}"/>
              </a:ext>
            </a:extLst>
          </p:cNvPr>
          <p:cNvPicPr>
            <a:picLocks noChangeAspect="1"/>
          </p:cNvPicPr>
          <p:nvPr/>
        </p:nvPicPr>
        <p:blipFill>
          <a:blip r:embed="rId4"/>
          <a:stretch>
            <a:fillRect/>
          </a:stretch>
        </p:blipFill>
        <p:spPr>
          <a:xfrm>
            <a:off x="5525292" y="2567879"/>
            <a:ext cx="4590267" cy="4016484"/>
          </a:xfrm>
          <a:prstGeom prst="rect">
            <a:avLst/>
          </a:prstGeom>
          <a:ln w="3175">
            <a:solidFill>
              <a:schemeClr val="tx1"/>
            </a:solidFill>
          </a:ln>
        </p:spPr>
      </p:pic>
    </p:spTree>
    <p:extLst>
      <p:ext uri="{BB962C8B-B14F-4D97-AF65-F5344CB8AC3E}">
        <p14:creationId xmlns:p14="http://schemas.microsoft.com/office/powerpoint/2010/main" val="206685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03EE5A-3D18-B261-922E-A6054AE9E244}"/>
              </a:ext>
            </a:extLst>
          </p:cNvPr>
          <p:cNvSpPr>
            <a:spLocks noGrp="1"/>
          </p:cNvSpPr>
          <p:nvPr>
            <p:ph type="sldNum" sz="quarter" idx="4"/>
          </p:nvPr>
        </p:nvSpPr>
        <p:spPr>
          <a:xfrm>
            <a:off x="9271000" y="6504981"/>
            <a:ext cx="2743200" cy="365125"/>
          </a:xfrm>
        </p:spPr>
        <p:txBody>
          <a:bodyPr/>
          <a:lstStyle/>
          <a:p>
            <a:fld id="{D9E0929E-96CB-BE4F-BE0E-27EA31BFB3AF}" type="slidenum">
              <a:rPr lang="en-IT" smtClean="0"/>
              <a:t>9</a:t>
            </a:fld>
            <a:endParaRPr lang="en-IT"/>
          </a:p>
        </p:txBody>
      </p:sp>
      <p:sp>
        <p:nvSpPr>
          <p:cNvPr id="4" name="TextBox 3">
            <a:extLst>
              <a:ext uri="{FF2B5EF4-FFF2-40B4-BE49-F238E27FC236}">
                <a16:creationId xmlns:a16="http://schemas.microsoft.com/office/drawing/2014/main" id="{84508BE6-E6B7-9451-F7FC-FB7B66FB7F39}"/>
              </a:ext>
            </a:extLst>
          </p:cNvPr>
          <p:cNvSpPr txBox="1"/>
          <p:nvPr/>
        </p:nvSpPr>
        <p:spPr>
          <a:xfrm>
            <a:off x="177800" y="209730"/>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Ricevuta di lavorazione dell’atto</a:t>
            </a:r>
          </a:p>
        </p:txBody>
      </p:sp>
      <p:sp>
        <p:nvSpPr>
          <p:cNvPr id="5" name="TextBox 4">
            <a:extLst>
              <a:ext uri="{FF2B5EF4-FFF2-40B4-BE49-F238E27FC236}">
                <a16:creationId xmlns:a16="http://schemas.microsoft.com/office/drawing/2014/main" id="{F2B05572-587B-1B35-2165-D455C2C47B4E}"/>
              </a:ext>
            </a:extLst>
          </p:cNvPr>
          <p:cNvSpPr txBox="1"/>
          <p:nvPr/>
        </p:nvSpPr>
        <p:spPr>
          <a:xfrm>
            <a:off x="177800" y="1751617"/>
            <a:ext cx="4166858" cy="3354765"/>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Quando il deposito è pervenuto in uno stato </a:t>
            </a:r>
            <a:r>
              <a:rPr lang="it-IT" sz="1400" i="1" dirty="0">
                <a:solidFill>
                  <a:srgbClr val="7F7F7F"/>
                </a:solidFill>
                <a:latin typeface="Arial" panose="020B0604020202020204" pitchFamily="34" charset="0"/>
                <a:cs typeface="Arial" panose="020B0604020202020204" pitchFamily="34" charset="0"/>
              </a:rPr>
              <a:t>conclusivo</a:t>
            </a:r>
            <a:r>
              <a:rPr lang="it-IT" sz="1400" dirty="0">
                <a:solidFill>
                  <a:srgbClr val="7F7F7F"/>
                </a:solidFill>
                <a:latin typeface="Arial" panose="020B0604020202020204" pitchFamily="34" charset="0"/>
                <a:cs typeface="Arial" panose="020B0604020202020204" pitchFamily="34" charset="0"/>
              </a:rPr>
              <a:t>, ovvero quando questo è stato accolto o rigettato oppure si è verificato un errore tecnico, nell’ultima colonna a destra dell’elenco depositi è presente un’icona che consente di scaricare la ricevuta dell’avvenuta lavorazione.</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riporta: l’identificativo del deposito, l’ufficio di destinazione, con relativa data e ora di invio del deposito, l’esito della lavorazione, con relativa data ed orario</a:t>
            </a:r>
          </a:p>
          <a:p>
            <a:pPr>
              <a:spcAft>
                <a:spcPts val="1800"/>
              </a:spcAft>
            </a:pPr>
            <a:r>
              <a:rPr lang="it-IT" sz="1400" dirty="0">
                <a:solidFill>
                  <a:srgbClr val="7F7F7F"/>
                </a:solidFill>
                <a:latin typeface="Arial" panose="020B0604020202020204" pitchFamily="34" charset="0"/>
                <a:cs typeface="Arial" panose="020B0604020202020204" pitchFamily="34" charset="0"/>
              </a:rPr>
              <a:t>Nel caso di rigetto del deposito, nella ricevuta viene riportata la motivazione del rifiuto inserita dall’Ufficio Giudiziario. </a:t>
            </a:r>
          </a:p>
        </p:txBody>
      </p:sp>
      <p:pic>
        <p:nvPicPr>
          <p:cNvPr id="13" name="Immagine 12">
            <a:extLst>
              <a:ext uri="{FF2B5EF4-FFF2-40B4-BE49-F238E27FC236}">
                <a16:creationId xmlns:a16="http://schemas.microsoft.com/office/drawing/2014/main" id="{75374921-1EB9-5522-F9B0-816A698B999B}"/>
              </a:ext>
            </a:extLst>
          </p:cNvPr>
          <p:cNvPicPr>
            <a:picLocks noChangeAspect="1"/>
          </p:cNvPicPr>
          <p:nvPr/>
        </p:nvPicPr>
        <p:blipFill rotWithShape="1">
          <a:blip r:embed="rId3"/>
          <a:srcRect t="23454"/>
          <a:stretch/>
        </p:blipFill>
        <p:spPr>
          <a:xfrm>
            <a:off x="5859829" y="5233108"/>
            <a:ext cx="5898841" cy="1125735"/>
          </a:xfrm>
          <a:prstGeom prst="rect">
            <a:avLst/>
          </a:prstGeom>
        </p:spPr>
      </p:pic>
      <p:pic>
        <p:nvPicPr>
          <p:cNvPr id="7" name="Immagine 6">
            <a:extLst>
              <a:ext uri="{FF2B5EF4-FFF2-40B4-BE49-F238E27FC236}">
                <a16:creationId xmlns:a16="http://schemas.microsoft.com/office/drawing/2014/main" id="{EC7045B5-878B-6CB1-1101-9CBDC0D5EEB9}"/>
              </a:ext>
            </a:extLst>
          </p:cNvPr>
          <p:cNvPicPr>
            <a:picLocks noChangeAspect="1"/>
          </p:cNvPicPr>
          <p:nvPr/>
        </p:nvPicPr>
        <p:blipFill>
          <a:blip r:embed="rId4"/>
          <a:stretch>
            <a:fillRect/>
          </a:stretch>
        </p:blipFill>
        <p:spPr>
          <a:xfrm>
            <a:off x="4274989" y="879897"/>
            <a:ext cx="7850336" cy="1126244"/>
          </a:xfrm>
          <a:prstGeom prst="rect">
            <a:avLst/>
          </a:prstGeom>
        </p:spPr>
      </p:pic>
      <p:pic>
        <p:nvPicPr>
          <p:cNvPr id="9" name="Immagine 8">
            <a:extLst>
              <a:ext uri="{FF2B5EF4-FFF2-40B4-BE49-F238E27FC236}">
                <a16:creationId xmlns:a16="http://schemas.microsoft.com/office/drawing/2014/main" id="{655EA036-DF2D-8D0C-4AC8-DB75190E54D5}"/>
              </a:ext>
            </a:extLst>
          </p:cNvPr>
          <p:cNvPicPr>
            <a:picLocks noChangeAspect="1"/>
          </p:cNvPicPr>
          <p:nvPr/>
        </p:nvPicPr>
        <p:blipFill>
          <a:blip r:embed="rId5"/>
          <a:stretch>
            <a:fillRect/>
          </a:stretch>
        </p:blipFill>
        <p:spPr>
          <a:xfrm>
            <a:off x="5573674" y="2675878"/>
            <a:ext cx="4547339" cy="2305050"/>
          </a:xfrm>
          <a:prstGeom prst="rect">
            <a:avLst/>
          </a:prstGeom>
          <a:ln w="6350">
            <a:solidFill>
              <a:schemeClr val="tx1"/>
            </a:solidFill>
          </a:ln>
        </p:spPr>
      </p:pic>
      <p:cxnSp>
        <p:nvCxnSpPr>
          <p:cNvPr id="28" name="Connettore diritto 27">
            <a:extLst>
              <a:ext uri="{FF2B5EF4-FFF2-40B4-BE49-F238E27FC236}">
                <a16:creationId xmlns:a16="http://schemas.microsoft.com/office/drawing/2014/main" id="{7B15A0A9-0190-0404-82BC-FDE29192AACB}"/>
              </a:ext>
            </a:extLst>
          </p:cNvPr>
          <p:cNvCxnSpPr>
            <a:cxnSpLocks/>
          </p:cNvCxnSpPr>
          <p:nvPr/>
        </p:nvCxnSpPr>
        <p:spPr>
          <a:xfrm flipH="1">
            <a:off x="5573674" y="1374405"/>
            <a:ext cx="6325479" cy="13014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852F6381-0D89-BA07-CB9E-91DC0940172C}"/>
              </a:ext>
            </a:extLst>
          </p:cNvPr>
          <p:cNvCxnSpPr>
            <a:cxnSpLocks/>
          </p:cNvCxnSpPr>
          <p:nvPr/>
        </p:nvCxnSpPr>
        <p:spPr>
          <a:xfrm flipH="1">
            <a:off x="10121013" y="1374405"/>
            <a:ext cx="1893187" cy="13014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99E85510-ECF0-212A-B1E5-EE7237188195}"/>
              </a:ext>
            </a:extLst>
          </p:cNvPr>
          <p:cNvCxnSpPr>
            <a:cxnSpLocks/>
          </p:cNvCxnSpPr>
          <p:nvPr/>
        </p:nvCxnSpPr>
        <p:spPr>
          <a:xfrm flipH="1">
            <a:off x="10121013" y="1541929"/>
            <a:ext cx="1893187" cy="3438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71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C83F30F9B1144BB29D9BDD71F04798" ma:contentTypeVersion="14" ma:contentTypeDescription="Creare un nuovo documento." ma:contentTypeScope="" ma:versionID="c2586cbe2be675c30e282ec9efa3ba2f">
  <xsd:schema xmlns:xsd="http://www.w3.org/2001/XMLSchema" xmlns:xs="http://www.w3.org/2001/XMLSchema" xmlns:p="http://schemas.microsoft.com/office/2006/metadata/properties" xmlns:ns2="bf39336e-856d-4479-8447-abf22ca79e01" xmlns:ns3="c9a86c28-9855-4931-b388-da4a4d5bb1f2" targetNamespace="http://schemas.microsoft.com/office/2006/metadata/properties" ma:root="true" ma:fieldsID="34fabaa8abc037a8222438a921b7387c" ns2:_="" ns3:_="">
    <xsd:import namespace="bf39336e-856d-4479-8447-abf22ca79e01"/>
    <xsd:import namespace="c9a86c28-9855-4931-b388-da4a4d5bb1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9336e-856d-4479-8447-abf22ca79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b96d6b56-9229-47fc-a629-c3c0cfd3ea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a86c28-9855-4931-b388-da4a4d5bb1f2"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5d768707-e5ca-4afb-8bcd-d3ff5719a92c}" ma:internalName="TaxCatchAll" ma:showField="CatchAllData" ma:web="c9a86c28-9855-4931-b388-da4a4d5bb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39336e-856d-4479-8447-abf22ca79e01">
      <Terms xmlns="http://schemas.microsoft.com/office/infopath/2007/PartnerControls"/>
    </lcf76f155ced4ddcb4097134ff3c332f>
    <TaxCatchAll xmlns="c9a86c28-9855-4931-b388-da4a4d5bb1f2" xsi:nil="true"/>
    <SharedWithUsers xmlns="c9a86c28-9855-4931-b388-da4a4d5bb1f2">
      <UserInfo>
        <DisplayName/>
        <AccountId xsi:nil="true"/>
        <AccountType/>
      </UserInfo>
    </SharedWithUsers>
  </documentManagement>
</p:properties>
</file>

<file path=customXml/itemProps1.xml><?xml version="1.0" encoding="utf-8"?>
<ds:datastoreItem xmlns:ds="http://schemas.openxmlformats.org/officeDocument/2006/customXml" ds:itemID="{B27A8C46-C03C-445F-987B-C6A13201F1B4}">
  <ds:schemaRefs>
    <ds:schemaRef ds:uri="http://schemas.microsoft.com/sharepoint/v3/contenttype/forms"/>
  </ds:schemaRefs>
</ds:datastoreItem>
</file>

<file path=customXml/itemProps2.xml><?xml version="1.0" encoding="utf-8"?>
<ds:datastoreItem xmlns:ds="http://schemas.openxmlformats.org/officeDocument/2006/customXml" ds:itemID="{3F1B66DD-B70D-418B-B3BD-65D811FABB4A}"/>
</file>

<file path=customXml/itemProps3.xml><?xml version="1.0" encoding="utf-8"?>
<ds:datastoreItem xmlns:ds="http://schemas.openxmlformats.org/officeDocument/2006/customXml" ds:itemID="{641B4570-096D-456E-88E7-1AAD4A79318F}">
  <ds:schemaRefs>
    <ds:schemaRef ds:uri="http://purl.org/dc/terms/"/>
    <ds:schemaRef ds:uri="7637c0f5-6358-4508-8f44-beeb2688382c"/>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0db6b408-ef83-4dc8-a291-9036faa0b8ab"/>
    <ds:schemaRef ds:uri="http://schemas.microsoft.com/office/2006/metadata/propertie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877</TotalTime>
  <Words>1367</Words>
  <Application>Microsoft Office PowerPoint</Application>
  <PresentationFormat>Widescreen</PresentationFormat>
  <Paragraphs>116</Paragraphs>
  <Slides>21</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Holanda, Marcio</dc:creator>
  <cp:lastModifiedBy>Marco Proietti</cp:lastModifiedBy>
  <cp:revision>10</cp:revision>
  <cp:lastPrinted>2023-04-20T08:21:48Z</cp:lastPrinted>
  <dcterms:created xsi:type="dcterms:W3CDTF">2022-07-22T07:12:42Z</dcterms:created>
  <dcterms:modified xsi:type="dcterms:W3CDTF">2023-07-11T12:13:19Z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0x010100A3C83F30F9B1144BB29D9BDD71F04798</vt:lpwstr>
  </property>
  <property fmtid="{D5CDD505-2E9C-101B-9397-08002B2CF9AE}" pid="3" name="MediaServiceImageTags">
    <vt:lpwstr/>
  </property>
  <property fmtid="{D5CDD505-2E9C-101B-9397-08002B2CF9AE}" pid="4" name="Order">
    <vt:r8>46600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URGENTE">
    <vt:bool>false</vt:bool>
  </property>
</Properties>
</file>